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Lora" pitchFamily="2" charset="-52"/>
      <p:regular r:id="rId29"/>
    </p:embeddedFont>
    <p:embeddedFont>
      <p:font typeface="Lora Bold" charset="-52"/>
      <p:regular r:id="rId30"/>
    </p:embeddedFont>
    <p:embeddedFont>
      <p:font typeface="Lora Bold Italics" panose="020B0604020202020204" charset="-52"/>
      <p:regular r:id="rId31"/>
    </p:embeddedFont>
    <p:embeddedFont>
      <p:font typeface="Lora Italics" panose="020B0604020202020204" charset="-52"/>
      <p:regular r:id="rId32"/>
    </p:embeddedFont>
    <p:embeddedFont>
      <p:font typeface="Open Sans 1 Bold" panose="020B0604020202020204" charset="0"/>
      <p:regular r:id="rId33"/>
    </p:embeddedFont>
    <p:embeddedFont>
      <p:font typeface="Open Sans 2" panose="020B0604020202020204" charset="0"/>
      <p:regular r:id="rId34"/>
    </p:embeddedFont>
    <p:embeddedFont>
      <p:font typeface="Open Sans 2 Bold" panose="020B0604020202020204" charset="0"/>
      <p:regular r:id="rId35"/>
    </p:embeddedFont>
    <p:embeddedFont>
      <p:font typeface="Pattanakarn" panose="020B0604020202020204" charset="-34"/>
      <p:regular r:id="rId36"/>
    </p:embeddedFont>
    <p:embeddedFont>
      <p:font typeface="Pattanakarn Bold" panose="020B0604020202020204" charset="-34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240024" y="4036224"/>
            <a:ext cx="8554241" cy="4870679"/>
            <a:chOff x="0" y="0"/>
            <a:chExt cx="11405655" cy="64942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94105" cy="6494238"/>
            </a:xfrm>
            <a:custGeom>
              <a:avLst/>
              <a:gdLst/>
              <a:ahLst/>
              <a:cxnLst/>
              <a:rect l="l" t="t" r="r" b="b"/>
              <a:pathLst>
                <a:path w="10694105" h="6494238">
                  <a:moveTo>
                    <a:pt x="0" y="0"/>
                  </a:moveTo>
                  <a:lnTo>
                    <a:pt x="10694105" y="0"/>
                  </a:lnTo>
                  <a:lnTo>
                    <a:pt x="10694105" y="6494238"/>
                  </a:lnTo>
                  <a:lnTo>
                    <a:pt x="0" y="649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857575" y="2517768"/>
              <a:ext cx="6548081" cy="3976471"/>
            </a:xfrm>
            <a:custGeom>
              <a:avLst/>
              <a:gdLst/>
              <a:ahLst/>
              <a:cxnLst/>
              <a:rect l="l" t="t" r="r" b="b"/>
              <a:pathLst>
                <a:path w="6548081" h="3976471">
                  <a:moveTo>
                    <a:pt x="0" y="0"/>
                  </a:moveTo>
                  <a:lnTo>
                    <a:pt x="6548080" y="0"/>
                  </a:lnTo>
                  <a:lnTo>
                    <a:pt x="6548080" y="3976470"/>
                  </a:lnTo>
                  <a:lnTo>
                    <a:pt x="0" y="397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53028" y="2359939"/>
            <a:ext cx="13364117" cy="616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Lora Bold"/>
              </a:rPr>
              <a:t>КЛЮЧЕВЫЕ АСПЕКТЫ ПОСЛАНИЯ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Lora Bold"/>
              </a:rPr>
              <a:t> ПРЕЗИДЕНТА РЕСПУБЛИКИ БЕЛАРУСЬ А.Г.ЛУКАШЕНКО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Lora Bold"/>
              </a:rPr>
              <a:t>БЕЛОРУССКОМУ НАРОДУ И НАЦИОНАЛЬНОМУ СОБРАНИЮ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Lora Bold"/>
              </a:rPr>
              <a:t>РЕСПУБЛИКИ БЕЛАРУСЬ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Lora Bold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-115720" y="1028700"/>
            <a:ext cx="6191385" cy="9525"/>
          </a:xfrm>
          <a:prstGeom prst="line">
            <a:avLst/>
          </a:prstGeom>
          <a:ln w="19050" cap="flat">
            <a:solidFill>
              <a:srgbClr val="96FF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174882" y="7110069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10</a:t>
            </a:r>
          </a:p>
        </p:txBody>
      </p:sp>
      <p:sp>
        <p:nvSpPr>
          <p:cNvPr id="7" name="Freeform 7"/>
          <p:cNvSpPr/>
          <p:nvPr/>
        </p:nvSpPr>
        <p:spPr>
          <a:xfrm>
            <a:off x="669766" y="251739"/>
            <a:ext cx="1033111" cy="627380"/>
          </a:xfrm>
          <a:custGeom>
            <a:avLst/>
            <a:gdLst/>
            <a:ahLst/>
            <a:cxnLst/>
            <a:rect l="l" t="t" r="r" b="b"/>
            <a:pathLst>
              <a:path w="1033111" h="627380">
                <a:moveTo>
                  <a:pt x="0" y="0"/>
                </a:moveTo>
                <a:lnTo>
                  <a:pt x="1033111" y="0"/>
                </a:lnTo>
                <a:lnTo>
                  <a:pt x="1033111" y="627380"/>
                </a:lnTo>
                <a:lnTo>
                  <a:pt x="0" y="627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55239" y="117119"/>
            <a:ext cx="16283001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Pattanakarn"/>
              </a:rPr>
              <a:t>ДИНАМИКА СИТУАЦИИ НА МЕЖДУНАРОДНОЙ АРЕНЕ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4525" y="821969"/>
            <a:ext cx="16283001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Pattanakarn"/>
              </a:rPr>
              <a:t>АГРЕССИВНАЯ ПОЛИТИКА СТРАН НАТО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7950" y="1591060"/>
            <a:ext cx="17579740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Lora"/>
              </a:rPr>
              <a:t> ОСОБОЕ ВНИМАНИЕ В ПОСЛАНИИ БЫЛО УДЕЛЕНО ОБСТАНОВКЕ В МИРЕ И ВОПРОСАМ НАЦИОНАЛЬНОЙ БЕЗОПАСНОСТИ.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Lora"/>
              </a:rPr>
              <a:t>А.Г.ЛУКАШЕНКО УБЕЖДЕН В ТОМ, ЧТО </a:t>
            </a:r>
            <a:r>
              <a:rPr lang="en-US" sz="2000">
                <a:solidFill>
                  <a:srgbClr val="FFFFFF"/>
                </a:solidFill>
                <a:latin typeface="Lora Bold"/>
              </a:rPr>
              <a:t>«ВАШИНГТОН НЕ МОЖЕТ СОГЛАСИТЬСЯ С ТЕМ, ЧТО КИТАЙ ПРЕВРАЩАЕТСЯ В ПЕРВУЮ ЭКОНОМИКУ МИРА, И ПО ПРИВЫЧКЕ ПЫТАЕТСЯ РАЗГОВАРИВАТЬ С ПОЗИЦИИ СИЛЫ»</a:t>
            </a:r>
            <a:r>
              <a:rPr lang="en-US" sz="2000">
                <a:solidFill>
                  <a:srgbClr val="FFFFFF"/>
                </a:solidFill>
                <a:latin typeface="Lora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7950" y="3191157"/>
            <a:ext cx="8711288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Lora"/>
              </a:rPr>
              <a:t> В КАЧЕСТВЕ ПРИМЕРА ПРЕЗИДЕНТ БЕЛАРУСИ ПРИВЕЛ ПРЕДЛОЖЕНИЕ СОЕДИНЕННЫМИ ШТАТАМИ ПОДДЕРЖКИ МИРА И СТАБИЛЬНОСТИ В ТАЙВАНЬСКОМ ПРОЛИВЕ В ТОМ СЛУЧАЕ, ЕСЛИ КИТАЙ ОТКАЖЕТСЯ ОТ ПОДДЕРЖКИ РОССИЙСКОГО ОБОРОННО‑ПРОМЫШЛЕННОГО КОМПЛЕКСА. НА ЭТО ПОСЛЕДОВАЛА ЖЕСТКАЯ РЕАКЦИЯ ОФИЦИАЛЬНОГО ПЕКИНА В АДРЕС БЕЛОГО ДОМА: «НЕ СОЗДАВАЙТЕ ПРОБЛЕМ И НЕ ПЕРЕХОДИТЕ ОПАСНУЮ ЧЕРТУ».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96740" y="3191157"/>
            <a:ext cx="8551943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Lora"/>
              </a:rPr>
              <a:t> «</a:t>
            </a:r>
            <a:r>
              <a:rPr lang="en-US" sz="2100">
                <a:solidFill>
                  <a:srgbClr val="FFFFFF"/>
                </a:solidFill>
                <a:latin typeface="Lora Bold"/>
              </a:rPr>
              <a:t>ШАНТАЖ – СЛАБЫЙ АРГУМЕНТ</a:t>
            </a:r>
            <a:r>
              <a:rPr lang="en-US" sz="2100">
                <a:solidFill>
                  <a:srgbClr val="FFFFFF"/>
                </a:solidFill>
                <a:latin typeface="Lora"/>
              </a:rPr>
              <a:t>, – УБЕЖДЕН ГЛАВА ГОСУДАРСТВА. – МИР УЖЕ ИЗМЕНИЛСЯ. И НЕ ТАК, КАК МЕЧТАЛИ ЗА АТЛАНТИЧЕСКИМ ОКЕАНОМ. США, ПРЕДПРИНЯВ РАНЕЕ РЕЗВУЮ АТАКУ НА ВСЕХ НЕУГОДНЫХ ОДНОВРЕМЕННО (ТАК НАЗЫВАЕМАЯ «ОСЬ ЗЛА» – ОТ БЕЛАРУСИ ДО СЕВЕРНОЙ КОРЕИ, ВКЛЮЧАЯ РОССИЮ, КИТАЙ, ИРАН И ДР.), ПОНЯЛИ, ЧТО </a:t>
            </a:r>
            <a:r>
              <a:rPr lang="en-US" sz="2100">
                <a:solidFill>
                  <a:srgbClr val="FFFFFF"/>
                </a:solidFill>
                <a:latin typeface="Lora Bold"/>
              </a:rPr>
              <a:t>ДОПУСТИЛИ ОШИБКУ, ОБЪЕДИНИВ НЕПОСЛУШНУЮ РОССИЮ И ГЛАВНОГО ВРАГА – КИТАЙ</a:t>
            </a:r>
            <a:r>
              <a:rPr lang="en-US" sz="2100">
                <a:solidFill>
                  <a:srgbClr val="FFFFFF"/>
                </a:solidFill>
                <a:latin typeface="Lora"/>
              </a:rPr>
              <a:t>».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9161" y="6712765"/>
            <a:ext cx="16909678" cy="192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Lora"/>
              </a:rPr>
              <a:t> А.Г.ЛУКАШЕНКО ЧЕТКО ОБОЗНАЧИЛ ЭЛЕМЕНТЫ НЫНЕШНЕЙ СТРАТЕГИИ ДОМИНИРОВАНИЯ США НА МЕЖДУНАРОДНОЙ АРЕНЕ:КОНФЛИКТ В УКРАИНЕ «ПЕРЕЛОЖИТЬ» НА ПЛЕЧИ ЕВРОСОЮЗА И НАТО;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Lora"/>
              </a:rPr>
              <a:t>ОТВЛЕЧЬ, «УТОПИТЬ» РОССИЮ В ВОЙНЕ С УКРАИНОЙ, ОСЛАБИТЬ ВОЙНОЙ И САНКЦИЯМИ;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ОДНОВРЕМЕННО «РАЗОБРАТЬСЯ» С КИТАЕМ, ВТЯНУВ В КОНФЛИКТ ИНЫХ «ЗАИНТЕРЕСОВАННЫХ» – СТРАНЫ БЛОКА АUKUS, А ТАКЖЕ ЯПОНИЮ И ЮЖНУЮ КОРЕЮ.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95781" y="9054687"/>
            <a:ext cx="12096438" cy="7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 «ПОЭТОМУ </a:t>
            </a:r>
            <a:r>
              <a:rPr lang="en-US" sz="2199">
                <a:solidFill>
                  <a:srgbClr val="FFFFFF"/>
                </a:solidFill>
                <a:latin typeface="Lora Bold"/>
              </a:rPr>
              <a:t>НА ЗАПАДНЫХ ГРАНИЦАХ МЫ ЛИЦОМ К ЛИЦУ СТОИМ С НАТО</a:t>
            </a:r>
            <a:r>
              <a:rPr lang="en-US" sz="2199">
                <a:solidFill>
                  <a:srgbClr val="FFFFFF"/>
                </a:solidFill>
                <a:latin typeface="Lora"/>
              </a:rPr>
              <a:t>», – ЗАЯВИЛ ПРЕЗИДЕНТ А.Г.ЛУКАШЕНКО.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174882" y="7110069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81841" y="1905609"/>
            <a:ext cx="10356906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 ПОЛЯКИ УЖЕ СОСРЕДОТОЧИЛИ НА ГРАНИЦЕ С БЕЛАРУСЬЮ БОЕВЫЕ ПОДРАЗДЕЛЕНИЯ ДЛЯ ЗАЩИТЫ ОТ ЯКОБЫ «МАССОВОГО ПРОНИКНОВЕНИЯ С НАШЕЙ ТЕРРИТОРИИ МИГРАНТОВ».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34724" y="3545179"/>
            <a:ext cx="10478953" cy="1534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ИНФОРМИРУЯ О ПРОДОЛЖАЮЩЕЙСЯ МИЛИТАРИЗАЦИИ НАШИХ СОСЕДЕЙ, ГЛАВА ГОСУДАРСТВА СООБЩИЛ, ЧТО НА ТЕРРИТОРИИ ЛИТВЫ ДО 2028 ГОДА БУДЕТ РАЗВЕРНУТО ФОРМИРОВАНИЕ БРИГАДНОГО УРОВНЯ ВООРУЖЕННЫХ СИЛ ФРГ.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44871" y="5575274"/>
            <a:ext cx="10505974" cy="1534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ПО СУТИ НЕ БОГАТАЯ СТРАНА ЛАТВИЯ ПО ПРИМЕРУ ПОЛЬШИ ТРАТИТ ОГРОМНЫЕ ДЕНЬГИ – ОКОЛО 300 МЛН ЕВРО – НА СТРОИТЕЛЬСТВО БЕТОННЫХ БЛОКОВ И МЕТАЛЛИЧЕСКИХ ЗАГРАЖДЕНИЙ В ПОГРАНИЧНОЙ ПОЛОСЕ.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1543" y="2112715"/>
            <a:ext cx="7220299" cy="7422592"/>
            <a:chOff x="0" y="0"/>
            <a:chExt cx="9627065" cy="9896790"/>
          </a:xfrm>
        </p:grpSpPr>
        <p:grpSp>
          <p:nvGrpSpPr>
            <p:cNvPr id="11" name="Group 11"/>
            <p:cNvGrpSpPr/>
            <p:nvPr/>
          </p:nvGrpSpPr>
          <p:grpSpPr>
            <a:xfrm>
              <a:off x="4452290" y="4992992"/>
              <a:ext cx="5174775" cy="4903797"/>
              <a:chOff x="0" y="0"/>
              <a:chExt cx="6353786" cy="602107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5174775" cy="4903797"/>
              <a:chOff x="0" y="0"/>
              <a:chExt cx="6353786" cy="602107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656" y="459565"/>
              <a:ext cx="9473753" cy="8977659"/>
              <a:chOff x="0" y="0"/>
              <a:chExt cx="6353786" cy="6021070"/>
            </a:xfrm>
          </p:grpSpPr>
          <p:sp>
            <p:nvSpPr>
              <p:cNvPr id="16" name="Freeform 16"/>
              <p:cNvSpPr/>
              <p:nvPr/>
            </p:nvSpPr>
            <p:spPr>
              <a:xfrm rot="-30000">
                <a:off x="-26151" y="-21165"/>
                <a:ext cx="6406087" cy="6063401"/>
              </a:xfrm>
              <a:custGeom>
                <a:avLst/>
                <a:gdLst/>
                <a:ahLst/>
                <a:cxnLst/>
                <a:rect l="l" t="t" r="r" b="b"/>
                <a:pathLst>
                  <a:path w="6406087" h="6063401">
                    <a:moveTo>
                      <a:pt x="0" y="6014397"/>
                    </a:moveTo>
                    <a:lnTo>
                      <a:pt x="790855" y="0"/>
                    </a:lnTo>
                    <a:lnTo>
                      <a:pt x="6406088" y="49003"/>
                    </a:lnTo>
                    <a:lnTo>
                      <a:pt x="5615233" y="6063401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929" t="-3" r="-58638" b="-13248"/>
                </a:stretch>
              </a:blip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7307341" y="7609987"/>
            <a:ext cx="10606336" cy="192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 СЕРЬЕЗНУЮ ПРОБЛЕМУ А.Г.ЛУКАШЕНКО ВИДИТ В УСКОРЕННОЙ МОДЕРНИЗАЦИИ ВАШИНГТОНОМ ТАКТИЧЕСКОГО ЯДЕРНОГО ОРУЖИЯ, КОТОРОЕ ХРАНИТСЯ НА АВИАБАЗАХ </a:t>
            </a:r>
            <a:r>
              <a:rPr lang="en-US" sz="2199">
                <a:solidFill>
                  <a:srgbClr val="FFFFFF"/>
                </a:solidFill>
                <a:latin typeface="Lora Bold"/>
              </a:rPr>
              <a:t>БЕЛЬГИИ, ФРГ, ИТАЛИИ, ТУРЦИИ, НИДЕРЛАНДОВ</a:t>
            </a:r>
            <a:r>
              <a:rPr lang="en-US" sz="2199">
                <a:solidFill>
                  <a:srgbClr val="FFFFFF"/>
                </a:solidFill>
                <a:latin typeface="Lora"/>
              </a:rPr>
              <a:t>. В ВОЕННОЙ ТЕРМИНОЛОГИИ ЭТО НАЗЫВАЕТСЯ «УДАРНО-НАСТУПАТЕЛЬНЫЕ ВОЗМОЖНОСТИ».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8798" y="266039"/>
            <a:ext cx="17224517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 В ШТАБ-КВАРТИРЕ НАТОВСКОГО БЛОКА УТВЕРЖДЕН ПЛАН РАЗВЕРТЫВАНИЯ ТРЕХСОТТЫСЯЧНОЙ ВОЕННОЙ ГРУППИРОВКИ НА ВОСТОЧНОМ ФЛАНГЕ СЕВЕРОАТЛАНТИЧЕСКОГО АЛЬЯНСА ПОД НАЗВАНИЕМ «</a:t>
            </a:r>
            <a:r>
              <a:rPr lang="en-US" sz="2199">
                <a:solidFill>
                  <a:srgbClr val="FFFFFF"/>
                </a:solidFill>
                <a:latin typeface="Lora Bold"/>
              </a:rPr>
              <a:t>ПОЯС СДЕРЖИВАНИЯ</a:t>
            </a:r>
            <a:r>
              <a:rPr lang="en-US" sz="2199">
                <a:solidFill>
                  <a:srgbClr val="FFFFFF"/>
                </a:solidFill>
                <a:latin typeface="Lora"/>
              </a:rPr>
              <a:t>».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174882" y="7110069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12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103009" y="2969999"/>
            <a:ext cx="8081982" cy="4140070"/>
            <a:chOff x="0" y="0"/>
            <a:chExt cx="10775976" cy="5520093"/>
          </a:xfrm>
        </p:grpSpPr>
        <p:grpSp>
          <p:nvGrpSpPr>
            <p:cNvPr id="8" name="Group 8"/>
            <p:cNvGrpSpPr/>
            <p:nvPr/>
          </p:nvGrpSpPr>
          <p:grpSpPr>
            <a:xfrm>
              <a:off x="4983634" y="2784922"/>
              <a:ext cx="5792341" cy="2735172"/>
              <a:chOff x="0" y="0"/>
              <a:chExt cx="12750970" cy="602107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2750971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12750971" h="6021070">
                    <a:moveTo>
                      <a:pt x="0" y="6021070"/>
                    </a:moveTo>
                    <a:lnTo>
                      <a:pt x="1481723" y="0"/>
                    </a:lnTo>
                    <a:lnTo>
                      <a:pt x="12750971" y="0"/>
                    </a:lnTo>
                    <a:lnTo>
                      <a:pt x="11269248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5792341" cy="2735172"/>
              <a:chOff x="0" y="0"/>
              <a:chExt cx="12750970" cy="602107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750971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12750971" h="6021070">
                    <a:moveTo>
                      <a:pt x="0" y="6021070"/>
                    </a:moveTo>
                    <a:lnTo>
                      <a:pt x="1481723" y="0"/>
                    </a:lnTo>
                    <a:lnTo>
                      <a:pt x="12750971" y="0"/>
                    </a:lnTo>
                    <a:lnTo>
                      <a:pt x="11269248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85804" y="256330"/>
              <a:ext cx="10604367" cy="5007433"/>
              <a:chOff x="0" y="0"/>
              <a:chExt cx="12750970" cy="60210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750971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12750971" h="6021070">
                    <a:moveTo>
                      <a:pt x="0" y="6021070"/>
                    </a:moveTo>
                    <a:lnTo>
                      <a:pt x="1481723" y="0"/>
                    </a:lnTo>
                    <a:lnTo>
                      <a:pt x="12750971" y="0"/>
                    </a:lnTo>
                    <a:lnTo>
                      <a:pt x="11269248" y="602107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9437" b="-9437"/>
                </a:stretch>
              </a:blip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1256977" y="504294"/>
            <a:ext cx="16224712" cy="197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Lora"/>
              </a:rPr>
              <a:t> НА ФОНЕ «ВОЕННОГО СПЕКТАКЛЯ» НА ГРАНИЦЕ С БЕЛАРУСЬЮ ПРЕЗИДЕНТ А.Г.ЛУКАШЕНКО КРИТИЧЕСКИ ОЦЕНИВАЕТ «ПОЛЬЗУ» ОТ ПОДКОНТРОЛЬНЫХ ЗАПАДУ НАДНАЦИОНАЛЬНЫХ СТРУКТУР, КОТОРЫЕ, ПО ЕГО МНЕНИЮ, КАК «ГРИБЫ РАЗРОСЛИСЬ ПО ВСЕМУ МИРУ»: «</a:t>
            </a:r>
            <a:r>
              <a:rPr lang="en-US" sz="2299">
                <a:solidFill>
                  <a:srgbClr val="FFFFFF"/>
                </a:solidFill>
                <a:latin typeface="Lora Bold"/>
              </a:rPr>
              <a:t>ОБСЕ, ОРГАНИЗАЦИЯ ОБЪЕДИНЕННЫХ НАЦИЙ, ВСЕМИРНАЯ ОРГАНИЗАЦИЯ ЗДРАВООХРАНЕНИЯ И ПРОЧИЕ НЕ СМОГЛИ ПРЕДОТВРАТИТЬ НИ ОДНОГО КРОВАВОГО КОНФЛИКТА. А ИХ ГЛАВНАЯ ЗАДАЧА В ЭТОМ</a:t>
            </a:r>
            <a:r>
              <a:rPr lang="en-US" sz="2299">
                <a:solidFill>
                  <a:srgbClr val="FFFFFF"/>
                </a:solidFill>
                <a:latin typeface="Lora"/>
              </a:rPr>
              <a:t>».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6977" y="7555377"/>
            <a:ext cx="16556338" cy="197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Lora"/>
              </a:rPr>
              <a:t> ОБРАЩАЯСЬ К РУКОВОДСТВУ СТРАН НАТО, ГЛАВА ГОСУДАРСТВА ЗАЯВИЛ: «</a:t>
            </a:r>
            <a:r>
              <a:rPr lang="en-US" sz="2299">
                <a:solidFill>
                  <a:srgbClr val="FFFFFF"/>
                </a:solidFill>
                <a:latin typeface="Lora Bold"/>
              </a:rPr>
              <a:t>ВЫ НЕ ТОЛКАЙТЕ НАС К АСИММЕТРИЧНЫМ МЕРАМ.</a:t>
            </a:r>
            <a:r>
              <a:rPr lang="en-US" sz="2299">
                <a:solidFill>
                  <a:srgbClr val="FFFFFF"/>
                </a:solidFill>
                <a:latin typeface="Lora"/>
              </a:rPr>
              <a:t> МЫ ДОЛЖНЫ БЫТЬ СИЛЬНЫМИ, ЧТОБЫ НИКТО НЕ СМЕЛ ПОСТАВИТЬ НАС НА КОЛЕНИ, КАК БЫЛО ЧАСТО В НАШЕЙ ИСТОРИИ. МЫ НИ У КОГО НЕ ПРОСИМ ЗЕМЛИ, МЫ НИ У КОГО НИЧЕГО НЕ ТРЕБУЕМ. </a:t>
            </a:r>
            <a:r>
              <a:rPr lang="en-US" sz="2299">
                <a:solidFill>
                  <a:srgbClr val="FFFFFF"/>
                </a:solidFill>
                <a:latin typeface="Lora Bold"/>
              </a:rPr>
              <a:t>МЫ ХОТИМ ЖИТЬ НА СВОЕЙ ЗЕМЛЕ. НАШ НАРОД ВЫСТРАДАЛ ЭТО ПРАВО, И МЫ ЕГО ОТДАТЬ НИКОМУ НЕ ПОЗВОЛИМ</a:t>
            </a:r>
            <a:r>
              <a:rPr lang="en-US" sz="2299">
                <a:solidFill>
                  <a:srgbClr val="FFFFFF"/>
                </a:solidFill>
                <a:latin typeface="Lora"/>
              </a:rPr>
              <a:t>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13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348301" y="7408718"/>
            <a:ext cx="2022103" cy="2878282"/>
            <a:chOff x="0" y="0"/>
            <a:chExt cx="703084" cy="10007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3084" cy="1000777"/>
            </a:xfrm>
            <a:custGeom>
              <a:avLst/>
              <a:gdLst/>
              <a:ahLst/>
              <a:cxnLst/>
              <a:rect l="l" t="t" r="r" b="b"/>
              <a:pathLst>
                <a:path w="703084" h="1000777">
                  <a:moveTo>
                    <a:pt x="0" y="0"/>
                  </a:moveTo>
                  <a:lnTo>
                    <a:pt x="703084" y="0"/>
                  </a:lnTo>
                  <a:lnTo>
                    <a:pt x="703084" y="1000777"/>
                  </a:lnTo>
                  <a:lnTo>
                    <a:pt x="0" y="100077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03084" cy="1038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4036212"/>
            <a:ext cx="7116454" cy="6250788"/>
            <a:chOff x="0" y="0"/>
            <a:chExt cx="6443717" cy="56598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43717" cy="5659885"/>
            </a:xfrm>
            <a:custGeom>
              <a:avLst/>
              <a:gdLst/>
              <a:ahLst/>
              <a:cxnLst/>
              <a:rect l="l" t="t" r="r" b="b"/>
              <a:pathLst>
                <a:path w="6443717" h="5659885">
                  <a:moveTo>
                    <a:pt x="6443717" y="1042008"/>
                  </a:moveTo>
                  <a:cubicBezTo>
                    <a:pt x="6443717" y="2704666"/>
                    <a:pt x="6443717" y="3997215"/>
                    <a:pt x="6443717" y="5659885"/>
                  </a:cubicBezTo>
                  <a:lnTo>
                    <a:pt x="0" y="5659885"/>
                  </a:lnTo>
                  <a:lnTo>
                    <a:pt x="0" y="1366568"/>
                  </a:lnTo>
                  <a:cubicBezTo>
                    <a:pt x="0" y="911049"/>
                    <a:pt x="0" y="455519"/>
                    <a:pt x="0" y="0"/>
                  </a:cubicBezTo>
                  <a:lnTo>
                    <a:pt x="2725199" y="0"/>
                  </a:lnTo>
                  <a:cubicBezTo>
                    <a:pt x="3964705" y="347336"/>
                    <a:pt x="5204211" y="694672"/>
                    <a:pt x="6443717" y="1042008"/>
                  </a:cubicBezTo>
                  <a:close/>
                </a:path>
              </a:pathLst>
            </a:custGeom>
            <a:blipFill>
              <a:blip r:embed="rId2"/>
              <a:stretch>
                <a:fillRect l="-56384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9224703" y="193168"/>
            <a:ext cx="881642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Pattanakarn Bold"/>
              </a:rPr>
              <a:t>Беларусь в интеграционных объединениях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6867" y="981075"/>
            <a:ext cx="17794265" cy="226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Президент Беларуси убежден в необходимости активизации деятельности межгосударственных интеграционных объединений, которые будут уважать национальные суверенитеты, выстраивать взаимодействие участников через диалог, консенсус, поиск компромиссов. 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 Bold"/>
              </a:rPr>
              <a:t>«Безопасность должна быть равной и общей для всех стран планеты»</a:t>
            </a:r>
            <a:r>
              <a:rPr lang="en-US" sz="2599">
                <a:solidFill>
                  <a:srgbClr val="FFFFFF"/>
                </a:solidFill>
                <a:latin typeface="Lora"/>
              </a:rPr>
              <a:t>, – такова позиция белорусского лидера.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16454" y="3851068"/>
            <a:ext cx="10622294" cy="181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А.Г.Лукашенко выразил согласие с экспертами, которые утверждают, что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системы сотрудничества и безопасности можно и нужно строить в рамках континента – Большой Евразии.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95132" y="6263862"/>
            <a:ext cx="10218183" cy="318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«Пример мирной и созидательной повестки – проверенные годами наши союзнические отношения с Россией.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Союзному государству Республики Беларусь и Российской Федерации удалось предвосхитить сегодняшние тектонические сдвиги во всех сферах.</a:t>
            </a:r>
            <a:r>
              <a:rPr lang="en-US" sz="2599">
                <a:solidFill>
                  <a:srgbClr val="FFFFFF"/>
                </a:solidFill>
                <a:latin typeface="Lora"/>
              </a:rPr>
              <a:t> И сейчас именно наше время, – убежден Глава государства. – Белорусско-российская модель имеет шансы на успех и расширение участников».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348301" y="7408718"/>
            <a:ext cx="2022103" cy="2878282"/>
            <a:chOff x="0" y="0"/>
            <a:chExt cx="703084" cy="10007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3084" cy="1000777"/>
            </a:xfrm>
            <a:custGeom>
              <a:avLst/>
              <a:gdLst/>
              <a:ahLst/>
              <a:cxnLst/>
              <a:rect l="l" t="t" r="r" b="b"/>
              <a:pathLst>
                <a:path w="703084" h="1000777">
                  <a:moveTo>
                    <a:pt x="0" y="0"/>
                  </a:moveTo>
                  <a:lnTo>
                    <a:pt x="703084" y="0"/>
                  </a:lnTo>
                  <a:lnTo>
                    <a:pt x="703084" y="1000777"/>
                  </a:lnTo>
                  <a:lnTo>
                    <a:pt x="0" y="100077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03084" cy="1038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4036212"/>
            <a:ext cx="7116454" cy="6250788"/>
            <a:chOff x="0" y="0"/>
            <a:chExt cx="6443717" cy="56598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43717" cy="5659885"/>
            </a:xfrm>
            <a:custGeom>
              <a:avLst/>
              <a:gdLst/>
              <a:ahLst/>
              <a:cxnLst/>
              <a:rect l="l" t="t" r="r" b="b"/>
              <a:pathLst>
                <a:path w="6443717" h="5659885">
                  <a:moveTo>
                    <a:pt x="6443717" y="1042008"/>
                  </a:moveTo>
                  <a:cubicBezTo>
                    <a:pt x="6443717" y="2704666"/>
                    <a:pt x="6443717" y="3997215"/>
                    <a:pt x="6443717" y="5659885"/>
                  </a:cubicBezTo>
                  <a:lnTo>
                    <a:pt x="0" y="5659885"/>
                  </a:lnTo>
                  <a:lnTo>
                    <a:pt x="0" y="1366568"/>
                  </a:lnTo>
                  <a:cubicBezTo>
                    <a:pt x="0" y="911049"/>
                    <a:pt x="0" y="455519"/>
                    <a:pt x="0" y="0"/>
                  </a:cubicBezTo>
                  <a:lnTo>
                    <a:pt x="2725199" y="0"/>
                  </a:lnTo>
                  <a:cubicBezTo>
                    <a:pt x="3964705" y="347336"/>
                    <a:pt x="5204211" y="694672"/>
                    <a:pt x="6443717" y="1042008"/>
                  </a:cubicBezTo>
                  <a:close/>
                </a:path>
              </a:pathLst>
            </a:custGeom>
            <a:blipFill>
              <a:blip r:embed="rId2"/>
              <a:stretch>
                <a:fillRect l="-15959" r="-15959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9143956" y="180975"/>
            <a:ext cx="881642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Pattanakarn Bold"/>
              </a:rPr>
              <a:t>Беларусь в интеграционных объединениях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7491" y="1519948"/>
            <a:ext cx="17252849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Президент Беларуси считает, что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серьезным ресурсным, хозяйственным и транзитным потенциалом обладает и Евразийский экономический союз</a:t>
            </a:r>
            <a:r>
              <a:rPr lang="en-US" sz="2399">
                <a:solidFill>
                  <a:srgbClr val="FFFFFF"/>
                </a:solidFill>
                <a:latin typeface="Lora"/>
              </a:rPr>
              <a:t> (члены: Армения, Беларусь, Казахстан, Кыргызстан, Россия; наблюдатели: Куба, Молдова, Узбекистан).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Он вполне может претендовать на технологическое и интеллектуальное лидерство в евразийском регионе.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16454" y="3878580"/>
            <a:ext cx="10843887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Кроме того, набирает вес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Шанхайская организация сотрудничества</a:t>
            </a:r>
            <a:r>
              <a:rPr lang="en-US" sz="2399">
                <a:solidFill>
                  <a:srgbClr val="FFFFFF"/>
                </a:solidFill>
                <a:latin typeface="Lora"/>
              </a:rPr>
              <a:t> (члены: Индия, Казахстан, Китай, Кыргызстан, Пакистан, Россия, Таджикистан, Узбекистан; наблюдатели: Азербайджан, Армения, Афганистан, Беларусь, Иран, Камбоджа, Монголия, Непал; партнеры: Турция, Шри-Ланка), где уже этим летом Беларусь будет выступать в статусе полноправного члена.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27493" y="6954107"/>
            <a:ext cx="9985822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В отношении БРИКС(члены: Бразилия, Египет, Индия, Иран, Китай, ОАЭ, Россия, Саудовская Аравия, Эфиопия, ЮАР; заявки на вступление подали около 20 стран, в том числе Беларусь) Глава государства сказал: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«Это уже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другая география и другой масштаб влияния на мировую повестку</a:t>
            </a:r>
            <a:r>
              <a:rPr lang="en-US" sz="2399">
                <a:solidFill>
                  <a:srgbClr val="FFFFFF"/>
                </a:solidFill>
                <a:latin typeface="Lora"/>
              </a:rPr>
              <a:t>».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15</a:t>
            </a:r>
          </a:p>
        </p:txBody>
      </p:sp>
      <p:grpSp>
        <p:nvGrpSpPr>
          <p:cNvPr id="6" name="Group 6"/>
          <p:cNvGrpSpPr/>
          <p:nvPr/>
        </p:nvGrpSpPr>
        <p:grpSpPr>
          <a:xfrm rot="5400000">
            <a:off x="605063" y="6954236"/>
            <a:ext cx="2858044" cy="4068169"/>
            <a:chOff x="0" y="0"/>
            <a:chExt cx="703084" cy="10007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3084" cy="1000777"/>
            </a:xfrm>
            <a:custGeom>
              <a:avLst/>
              <a:gdLst/>
              <a:ahLst/>
              <a:cxnLst/>
              <a:rect l="l" t="t" r="r" b="b"/>
              <a:pathLst>
                <a:path w="703084" h="1000777">
                  <a:moveTo>
                    <a:pt x="0" y="0"/>
                  </a:moveTo>
                  <a:lnTo>
                    <a:pt x="703084" y="0"/>
                  </a:lnTo>
                  <a:lnTo>
                    <a:pt x="703084" y="1000777"/>
                  </a:lnTo>
                  <a:lnTo>
                    <a:pt x="0" y="100077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03084" cy="1038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-981216" y="611767"/>
            <a:ext cx="10058408" cy="8834875"/>
            <a:chOff x="0" y="0"/>
            <a:chExt cx="6443717" cy="5659885"/>
          </a:xfrm>
        </p:grpSpPr>
        <p:sp>
          <p:nvSpPr>
            <p:cNvPr id="10" name="Freeform 10"/>
            <p:cNvSpPr/>
            <p:nvPr/>
          </p:nvSpPr>
          <p:spPr>
            <a:xfrm rot="-5400000">
              <a:off x="391916" y="-391916"/>
              <a:ext cx="5659885" cy="6443717"/>
            </a:xfrm>
            <a:custGeom>
              <a:avLst/>
              <a:gdLst/>
              <a:ahLst/>
              <a:cxnLst/>
              <a:rect l="l" t="t" r="r" b="b"/>
              <a:pathLst>
                <a:path w="5659885" h="6443717">
                  <a:moveTo>
                    <a:pt x="4617877" y="6443717"/>
                  </a:moveTo>
                  <a:cubicBezTo>
                    <a:pt x="2955218" y="6443717"/>
                    <a:pt x="1662670" y="6443717"/>
                    <a:pt x="0" y="6443717"/>
                  </a:cubicBezTo>
                  <a:lnTo>
                    <a:pt x="0" y="0"/>
                  </a:lnTo>
                  <a:lnTo>
                    <a:pt x="4293317" y="0"/>
                  </a:lnTo>
                  <a:cubicBezTo>
                    <a:pt x="4748836" y="0"/>
                    <a:pt x="5204366" y="0"/>
                    <a:pt x="5659885" y="0"/>
                  </a:cubicBezTo>
                  <a:lnTo>
                    <a:pt x="5659885" y="2725199"/>
                  </a:lnTo>
                  <a:cubicBezTo>
                    <a:pt x="5312549" y="3964705"/>
                    <a:pt x="4965213" y="5204211"/>
                    <a:pt x="4617877" y="6443717"/>
                  </a:cubicBezTo>
                  <a:close/>
                </a:path>
              </a:pathLst>
            </a:custGeom>
            <a:blipFill>
              <a:blip r:embed="rId2"/>
              <a:stretch>
                <a:fillRect l="-90682" t="-21711" r="-48109" b="-18118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9144000" y="313777"/>
            <a:ext cx="8612173" cy="409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Президент Республики Беларусь выразил уверенность в том, что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ШОС и БРИКС – прогрессивное мировое большинство</a:t>
            </a:r>
            <a:r>
              <a:rPr lang="en-US" sz="2599">
                <a:solidFill>
                  <a:srgbClr val="FFFFFF"/>
                </a:solidFill>
                <a:latin typeface="Lora"/>
              </a:rPr>
              <a:t>. Их деятельность белорусский лидер оценивает, как «вызов идеологии глобальной унификации». «Место Беларуси именно там – рядом с народами, представляющими разные культуры, но объединенными стремлением к миру и развитию», – убежден А.Г.Лукашенко.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13051" y="5962023"/>
            <a:ext cx="8773192" cy="409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«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Наступает время сильных. Не агрессивно сильных, а сильных духом. Настоящая мощь измеряется стремлением</a:t>
            </a:r>
            <a:r>
              <a:rPr lang="en-US" sz="2599">
                <a:solidFill>
                  <a:srgbClr val="FFFFFF"/>
                </a:solidFill>
                <a:latin typeface="Lora"/>
              </a:rPr>
              <a:t> становиться лучше,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делать мир лучше</a:t>
            </a:r>
            <a:r>
              <a:rPr lang="en-US" sz="2599">
                <a:solidFill>
                  <a:srgbClr val="FFFFFF"/>
                </a:solidFill>
                <a:latin typeface="Lora"/>
              </a:rPr>
              <a:t>, принимать его национальное, конфессиональное, идеологическое многообразие, помогать тем, кто слабее.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Мы, белорусы, так понимаем силу нации</a:t>
            </a:r>
            <a:r>
              <a:rPr lang="en-US" sz="2599">
                <a:solidFill>
                  <a:srgbClr val="FFFFFF"/>
                </a:solidFill>
                <a:latin typeface="Lora"/>
              </a:rPr>
              <a:t>», – резюмировал Глава государства.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368314" y="101917"/>
            <a:ext cx="8301530" cy="10185083"/>
            <a:chOff x="0" y="0"/>
            <a:chExt cx="5175679" cy="6350000"/>
          </a:xfrm>
        </p:grpSpPr>
        <p:sp>
          <p:nvSpPr>
            <p:cNvPr id="8" name="Freeform 8"/>
            <p:cNvSpPr/>
            <p:nvPr/>
          </p:nvSpPr>
          <p:spPr>
            <a:xfrm rot="-29999">
              <a:off x="-27608" y="-6399"/>
              <a:ext cx="5230895" cy="6362608"/>
            </a:xfrm>
            <a:custGeom>
              <a:avLst/>
              <a:gdLst/>
              <a:ahLst/>
              <a:cxnLst/>
              <a:rect l="l" t="t" r="r" b="b"/>
              <a:pathLst>
                <a:path w="5230895" h="6362608">
                  <a:moveTo>
                    <a:pt x="5230895" y="29103"/>
                  </a:moveTo>
                  <a:lnTo>
                    <a:pt x="3313126" y="6362608"/>
                  </a:lnTo>
                  <a:lnTo>
                    <a:pt x="0" y="6333695"/>
                  </a:lnTo>
                  <a:lnTo>
                    <a:pt x="1896090" y="0"/>
                  </a:lnTo>
                  <a:lnTo>
                    <a:pt x="5230895" y="29103"/>
                  </a:lnTo>
                  <a:close/>
                </a:path>
              </a:pathLst>
            </a:custGeom>
            <a:blipFill>
              <a:blip r:embed="rId4"/>
              <a:stretch>
                <a:fillRect l="-33570" t="-534" r="-52932" b="-1684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204349" y="19037"/>
            <a:ext cx="1359491" cy="2019325"/>
            <a:chOff x="0" y="0"/>
            <a:chExt cx="4275074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23999" y="24951"/>
            <a:ext cx="9369654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"/>
              </a:rPr>
              <a:t>ОСНОВА ДЛЯ РАЗВИТИЯ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04633" y="748852"/>
            <a:ext cx="10062336" cy="114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Lora Italics"/>
              </a:rPr>
              <a:t> «Развиваясь в ситуации постоянного давления и агрессии,</a:t>
            </a:r>
            <a:r>
              <a:rPr lang="en-US" sz="2199">
                <a:solidFill>
                  <a:srgbClr val="FFFFFF"/>
                </a:solidFill>
                <a:latin typeface="Lora Bold Italics"/>
              </a:rPr>
              <a:t> белорусы закалились, стали сильной нацией</a:t>
            </a:r>
            <a:r>
              <a:rPr lang="en-US" sz="2199">
                <a:solidFill>
                  <a:srgbClr val="FFFFFF"/>
                </a:solidFill>
                <a:latin typeface="Lora Italics"/>
              </a:rPr>
              <a:t>. А во главе угла – сильная экономика»</a:t>
            </a:r>
            <a:r>
              <a:rPr lang="en-US" sz="2199">
                <a:solidFill>
                  <a:srgbClr val="FFFFFF"/>
                </a:solidFill>
                <a:latin typeface="Lora"/>
              </a:rPr>
              <a:t>, – заявил Глава государства.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60584" y="2197455"/>
            <a:ext cx="11927416" cy="161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Lora"/>
              </a:rPr>
              <a:t> Белорусский лидер напомнил, что </a:t>
            </a:r>
            <a:r>
              <a:rPr lang="en-US" sz="2299">
                <a:solidFill>
                  <a:srgbClr val="FFFFFF"/>
                </a:solidFill>
                <a:latin typeface="Lora Italics"/>
              </a:rPr>
              <a:t>«</a:t>
            </a:r>
            <a:r>
              <a:rPr lang="en-US" sz="2299">
                <a:solidFill>
                  <a:srgbClr val="FFFFFF"/>
                </a:solidFill>
                <a:latin typeface="Lora Bold Italics"/>
              </a:rPr>
              <a:t>сегодня реальные денежные доходы белорусов в 10 раз превышают уровень середины 1990-х.</a:t>
            </a:r>
            <a:r>
              <a:rPr lang="en-US" sz="2299">
                <a:solidFill>
                  <a:srgbClr val="FFFFFF"/>
                </a:solidFill>
                <a:latin typeface="Lora Italics"/>
              </a:rPr>
              <a:t> Это доходы, подкрепленные реальными возможностями покупать, сберегать, отдыхать. </a:t>
            </a:r>
            <a:r>
              <a:rPr lang="en-US" sz="2299">
                <a:solidFill>
                  <a:srgbClr val="FFFFFF"/>
                </a:solidFill>
                <a:latin typeface="Lora Bold Italics"/>
              </a:rPr>
              <a:t>Много сделано, чтобы не допустить чрезмерного расслоения общества на бедных и богатых</a:t>
            </a:r>
            <a:r>
              <a:rPr lang="en-US" sz="2299">
                <a:solidFill>
                  <a:srgbClr val="FFFFFF"/>
                </a:solidFill>
                <a:latin typeface="Lora Italics"/>
              </a:rPr>
              <a:t>»</a:t>
            </a:r>
            <a:r>
              <a:rPr lang="en-US" sz="2299">
                <a:solidFill>
                  <a:srgbClr val="FFFFFF"/>
                </a:solidFill>
                <a:latin typeface="Lora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84236" y="4328337"/>
            <a:ext cx="12782733" cy="28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Lora"/>
              </a:rPr>
              <a:t>По словам Президента, очень важно ценить достигнутое: «</a:t>
            </a:r>
            <a:r>
              <a:rPr lang="en-US" sz="2299">
                <a:solidFill>
                  <a:srgbClr val="FFFFFF"/>
                </a:solidFill>
                <a:latin typeface="Lora Italics"/>
              </a:rPr>
              <a:t>помните афоризм про советское прошлое, который родился на фоне разрухи 90‑х? Те, кто рукоплескал либеральным реформам, и у нас тоже, хаял советскую систему, </a:t>
            </a:r>
            <a:r>
              <a:rPr lang="en-US" sz="2299">
                <a:solidFill>
                  <a:srgbClr val="FFFFFF"/>
                </a:solidFill>
                <a:latin typeface="Lora Bold Italics"/>
              </a:rPr>
              <a:t>вдруг прозрели и начали вспоминать: как хорошо мы плохо жили</a:t>
            </a:r>
            <a:r>
              <a:rPr lang="en-US" sz="2299">
                <a:solidFill>
                  <a:srgbClr val="FFFFFF"/>
                </a:solidFill>
                <a:latin typeface="Lora Italics"/>
              </a:rPr>
              <a:t>. Чтобы не пришлось когда‑нибудь сказать так же о нашем с вами времени, сравнивая его с какой‑нибудь очередной гуманитарной катастрофой, давайте честно признаем: </a:t>
            </a:r>
            <a:r>
              <a:rPr lang="en-US" sz="2299">
                <a:solidFill>
                  <a:srgbClr val="FFFFFF"/>
                </a:solidFill>
                <a:latin typeface="Lora Bold Italics"/>
              </a:rPr>
              <a:t>мы никогда еще так не жили хорошо, как сейчас</a:t>
            </a:r>
            <a:r>
              <a:rPr lang="en-US" sz="2299">
                <a:solidFill>
                  <a:srgbClr val="FFFFFF"/>
                </a:solidFill>
                <a:latin typeface="Lora Bold"/>
              </a:rPr>
              <a:t>!</a:t>
            </a:r>
            <a:r>
              <a:rPr lang="en-US" sz="2299">
                <a:solidFill>
                  <a:srgbClr val="FFFFFF"/>
                </a:solidFill>
                <a:latin typeface="Lora"/>
              </a:rPr>
              <a:t>».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81225" y="7687944"/>
            <a:ext cx="13385744" cy="1570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 Bold"/>
              </a:rPr>
              <a:t>Доходы населения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Lora"/>
              </a:rPr>
              <a:t>Наши граждане могут позволить себе иметь сбережения. По данным на 1 апреля 2024 г., в банках на счетах населения хранилось без малого </a:t>
            </a:r>
            <a:r>
              <a:rPr lang="en-US" sz="2199">
                <a:solidFill>
                  <a:srgbClr val="FFFFFF"/>
                </a:solidFill>
                <a:latin typeface="Lora Bold"/>
              </a:rPr>
              <a:t>30 млрд рублей</a:t>
            </a:r>
            <a:r>
              <a:rPr lang="en-US" sz="2199">
                <a:solidFill>
                  <a:srgbClr val="FFFFFF"/>
                </a:solidFill>
                <a:latin typeface="Lora"/>
              </a:rPr>
              <a:t>. В среднем это примерно по</a:t>
            </a:r>
            <a:r>
              <a:rPr lang="en-US" sz="2199">
                <a:solidFill>
                  <a:srgbClr val="FFFFFF"/>
                </a:solidFill>
                <a:latin typeface="Lora Bold"/>
              </a:rPr>
              <a:t> 1 тыс. долларов США</a:t>
            </a:r>
            <a:r>
              <a:rPr lang="en-US" sz="2199">
                <a:solidFill>
                  <a:srgbClr val="FFFFFF"/>
                </a:solidFill>
                <a:latin typeface="Lora"/>
              </a:rPr>
              <a:t> на каждого жителя страны.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359491" cy="2019325"/>
            <a:chOff x="0" y="0"/>
            <a:chExt cx="4275074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Freeform 9"/>
          <p:cNvSpPr/>
          <p:nvPr/>
        </p:nvSpPr>
        <p:spPr>
          <a:xfrm>
            <a:off x="13239856" y="153038"/>
            <a:ext cx="4887991" cy="4114800"/>
          </a:xfrm>
          <a:custGeom>
            <a:avLst/>
            <a:gdLst/>
            <a:ahLst/>
            <a:cxnLst/>
            <a:rect l="l" t="t" r="r" b="b"/>
            <a:pathLst>
              <a:path w="4887991" h="4114800">
                <a:moveTo>
                  <a:pt x="0" y="0"/>
                </a:moveTo>
                <a:lnTo>
                  <a:pt x="4887992" y="0"/>
                </a:lnTo>
                <a:lnTo>
                  <a:pt x="48879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28441" y="5781039"/>
            <a:ext cx="4084874" cy="4114800"/>
          </a:xfrm>
          <a:custGeom>
            <a:avLst/>
            <a:gdLst/>
            <a:ahLst/>
            <a:cxnLst/>
            <a:rect l="l" t="t" r="r" b="b"/>
            <a:pathLst>
              <a:path w="4084874" h="4114800">
                <a:moveTo>
                  <a:pt x="0" y="0"/>
                </a:moveTo>
                <a:lnTo>
                  <a:pt x="4084874" y="0"/>
                </a:lnTo>
                <a:lnTo>
                  <a:pt x="4084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9491" y="-76200"/>
            <a:ext cx="6603498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ПРОМЫШЛЕННОСТЬ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9037" y="628652"/>
            <a:ext cx="11950820" cy="3639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«В стране сохранили и приумножили промышленный потенциал. «МАЗ, БЕЛАЗ, МТЗ, «Гомсельмаш» и другие – повод для всеобщей гордости», – подчеркнул А.Г.Лукашенко. Объем промышленного производства с середины 1990-х по 2023 год увеличился в четыре раза.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При поддержке Китайской Народной Республики в Беларуси создан собственный легковой автомобиль. В 2023 году произведено и реализовано почти 70 тыс. автомобилей.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9491" y="4955362"/>
            <a:ext cx="5577639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ЭНЕРГЕТИКА, ТЭК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9037" y="5733414"/>
            <a:ext cx="11950820" cy="4553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«Мы значительно продвинулись в вопросах обеспечения энергетической независимости, – заявил Президент. – Белорусская атомная станция – это наш сильный бренд и наш суверенитет». По словам А.Г.Лукашенко, «БелАЭС оказывает влияние на улучшение качества жизни граждан, обеспечивая развитием электрожилья, электротранспорта, сокращением выбросов парниковых газов на 7 млн тонн».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Благодаря современным нефтеперерабатывающим предприятиям в республике есть качественное и доступное топливо.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70454" y="5143500"/>
            <a:ext cx="1359491" cy="2019325"/>
            <a:chOff x="0" y="0"/>
            <a:chExt cx="4275074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359491" cy="2019325"/>
            <a:chOff x="0" y="0"/>
            <a:chExt cx="4275074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Freeform 9"/>
          <p:cNvSpPr/>
          <p:nvPr/>
        </p:nvSpPr>
        <p:spPr>
          <a:xfrm>
            <a:off x="15669918" y="273647"/>
            <a:ext cx="2143397" cy="4715473"/>
          </a:xfrm>
          <a:custGeom>
            <a:avLst/>
            <a:gdLst/>
            <a:ahLst/>
            <a:cxnLst/>
            <a:rect l="l" t="t" r="r" b="b"/>
            <a:pathLst>
              <a:path w="2143397" h="4715473">
                <a:moveTo>
                  <a:pt x="0" y="0"/>
                </a:moveTo>
                <a:lnTo>
                  <a:pt x="2143397" y="0"/>
                </a:lnTo>
                <a:lnTo>
                  <a:pt x="2143397" y="4715473"/>
                </a:lnTo>
                <a:lnTo>
                  <a:pt x="0" y="4715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846192" y="5981607"/>
            <a:ext cx="3174635" cy="4197864"/>
          </a:xfrm>
          <a:custGeom>
            <a:avLst/>
            <a:gdLst/>
            <a:ahLst/>
            <a:cxnLst/>
            <a:rect l="l" t="t" r="r" b="b"/>
            <a:pathLst>
              <a:path w="3174635" h="4197864">
                <a:moveTo>
                  <a:pt x="0" y="0"/>
                </a:moveTo>
                <a:lnTo>
                  <a:pt x="3174635" y="0"/>
                </a:lnTo>
                <a:lnTo>
                  <a:pt x="3174635" y="4197864"/>
                </a:lnTo>
                <a:lnTo>
                  <a:pt x="0" y="41978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9491" y="-76200"/>
            <a:ext cx="7922460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КОСМИЧЕСКАЯ ОТРАСЛЬ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6648" y="820979"/>
            <a:ext cx="14362647" cy="4168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«Мы – космическая держава. Космос наш!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Полет Марины Василевской для Беларуси не просто имидж. Это вершина, к которой мы шли с советских времен</a:t>
            </a:r>
            <a:r>
              <a:rPr lang="en-US" sz="2399">
                <a:solidFill>
                  <a:srgbClr val="FFFFFF"/>
                </a:solidFill>
                <a:latin typeface="Lora"/>
              </a:rPr>
              <a:t>», – подчеркнул белорусский лидер.</a:t>
            </a:r>
          </a:p>
          <a:p>
            <a:pPr algn="ctr">
              <a:lnSpc>
                <a:spcPts val="3359"/>
              </a:lnSpc>
            </a:pPr>
            <a:endParaRPr lang="en-US" sz="23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В 2012 году был запущен на орбиту первый белорусский космический аппарат, сейчас там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три</a:t>
            </a:r>
            <a:r>
              <a:rPr lang="en-US" sz="2399">
                <a:solidFill>
                  <a:srgbClr val="FFFFFF"/>
                </a:solidFill>
                <a:latin typeface="Lora"/>
              </a:rPr>
              <a:t> наших спутника.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По словам Главы государства, компетенции Беларуси в этой сфере востребованы другими странами. Беларусь совместно с Россией работает над проектом по созданию нового белорусско-российского космического аппарата с точностью выше предыдущего почти на порядок.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43434" y="5716054"/>
            <a:ext cx="7354573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СЕЛЬСКОЕ ХОЗЯЙСТВО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3199" y="6537959"/>
            <a:ext cx="14069544" cy="332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В стране в полной мере решены вопросы продовольственной безопасности. Уровень самообеспеченности Беларуси молоком и молочными продуктами составляет свыше 260%. «Другими словами, есть возможность накормить две с половиной Беларуси, – заявил А.Г.Лукашенко. – Почти полторы Беларуси можем обеспечить мясом и мясопродуктами».</a:t>
            </a:r>
          </a:p>
          <a:p>
            <a:pPr algn="ctr">
              <a:lnSpc>
                <a:spcPts val="3359"/>
              </a:lnSpc>
            </a:pPr>
            <a:endParaRPr lang="en-US" sz="23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Наша республика входит в пятерку лидеров среди стран СНГ по среднедушевому производству зерна и овощей. Более того, Беларусь готова вносить свой весомый вклад в обеспечение продовольственной безопасности во всем мире.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0" y="5981607"/>
            <a:ext cx="1359491" cy="2019325"/>
            <a:chOff x="0" y="0"/>
            <a:chExt cx="4275074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828449" y="5765913"/>
            <a:ext cx="4370828" cy="4283412"/>
          </a:xfrm>
          <a:custGeom>
            <a:avLst/>
            <a:gdLst/>
            <a:ahLst/>
            <a:cxnLst/>
            <a:rect l="l" t="t" r="r" b="b"/>
            <a:pathLst>
              <a:path w="4370828" h="4283412">
                <a:moveTo>
                  <a:pt x="0" y="0"/>
                </a:moveTo>
                <a:lnTo>
                  <a:pt x="4370828" y="0"/>
                </a:lnTo>
                <a:lnTo>
                  <a:pt x="4370828" y="4283411"/>
                </a:lnTo>
                <a:lnTo>
                  <a:pt x="0" y="4283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2567" y="0"/>
            <a:ext cx="6323177" cy="4679151"/>
          </a:xfrm>
          <a:custGeom>
            <a:avLst/>
            <a:gdLst/>
            <a:ahLst/>
            <a:cxnLst/>
            <a:rect l="l" t="t" r="r" b="b"/>
            <a:pathLst>
              <a:path w="6323177" h="4679151">
                <a:moveTo>
                  <a:pt x="0" y="0"/>
                </a:moveTo>
                <a:lnTo>
                  <a:pt x="6323177" y="0"/>
                </a:lnTo>
                <a:lnTo>
                  <a:pt x="6323177" y="4679151"/>
                </a:lnTo>
                <a:lnTo>
                  <a:pt x="0" y="4679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189" y="6056426"/>
            <a:ext cx="10594752" cy="378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"/>
              </a:rPr>
              <a:t> Беларусь обладает серьезными компетенциями в глубокой деревопереработке. Выпуская продукцию с высокой добавленной стоимостью, мы стали заметным конкурентом по целому спектру продукции – от спичек до мебели и целлюлозы.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"/>
              </a:rPr>
              <a:t> За время развития отрасли в период независимости в стране увеличена площадь лесного массива почти на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1 млн га</a:t>
            </a:r>
            <a:r>
              <a:rPr lang="en-US" sz="2699">
                <a:solidFill>
                  <a:srgbClr val="FFFFFF"/>
                </a:solidFill>
                <a:latin typeface="Lora"/>
              </a:rPr>
              <a:t>. Сегодня леса покрывают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40%</a:t>
            </a:r>
            <a:r>
              <a:rPr lang="en-US" sz="2699">
                <a:solidFill>
                  <a:srgbClr val="FFFFFF"/>
                </a:solidFill>
                <a:latin typeface="Lora"/>
              </a:rPr>
              <a:t> территории Беларуси.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276223"/>
            <a:ext cx="7922460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ДОРОЖНОЕ ХОЗЯЙСТВО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25744" y="1198371"/>
            <a:ext cx="10679920" cy="283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"/>
              </a:rPr>
              <a:t> За три десятилетия в стране почти в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два раза</a:t>
            </a:r>
            <a:r>
              <a:rPr lang="en-US" sz="2699">
                <a:solidFill>
                  <a:srgbClr val="FFFFFF"/>
                </a:solidFill>
                <a:latin typeface="Lora"/>
              </a:rPr>
              <a:t> увеличили протяженность дорог, при этом в полтора раза увеличился километраж дорог с твердым покрытием и на 1 января 2024 г. составил почти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80 тыс. км.</a:t>
            </a:r>
            <a:r>
              <a:rPr lang="en-US" sz="2699">
                <a:solidFill>
                  <a:srgbClr val="FFFFFF"/>
                </a:solidFill>
                <a:latin typeface="Lora"/>
              </a:rPr>
              <a:t> 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"/>
              </a:rPr>
              <a:t>Скоростные дороги связали столицу практически со всеми областными центрами.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56278" y="5351574"/>
            <a:ext cx="7354573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ЛЕСНОЕ ХОЗЯЙСТВО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545090" y="101917"/>
            <a:ext cx="8301530" cy="10185083"/>
            <a:chOff x="0" y="0"/>
            <a:chExt cx="5175679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75679" cy="6350000"/>
            </a:xfrm>
            <a:custGeom>
              <a:avLst/>
              <a:gdLst/>
              <a:ahLst/>
              <a:cxnLst/>
              <a:rect l="l" t="t" r="r" b="b"/>
              <a:pathLst>
                <a:path w="5175679" h="6350000">
                  <a:moveTo>
                    <a:pt x="5175679" y="0"/>
                  </a:moveTo>
                  <a:lnTo>
                    <a:pt x="3313252" y="6350000"/>
                  </a:lnTo>
                  <a:lnTo>
                    <a:pt x="0" y="6350000"/>
                  </a:lnTo>
                  <a:lnTo>
                    <a:pt x="1840747" y="0"/>
                  </a:lnTo>
                  <a:lnTo>
                    <a:pt x="5175679" y="0"/>
                  </a:lnTo>
                  <a:close/>
                </a:path>
              </a:pathLst>
            </a:custGeom>
            <a:blipFill>
              <a:blip r:embed="rId4"/>
              <a:stretch>
                <a:fillRect l="-38013" r="-46020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243599" y="0"/>
            <a:ext cx="1359491" cy="2019325"/>
            <a:chOff x="0" y="0"/>
            <a:chExt cx="4275074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2" name="Freeform 12"/>
          <p:cNvSpPr/>
          <p:nvPr/>
        </p:nvSpPr>
        <p:spPr>
          <a:xfrm>
            <a:off x="8330064" y="2352708"/>
            <a:ext cx="1033111" cy="627380"/>
          </a:xfrm>
          <a:custGeom>
            <a:avLst/>
            <a:gdLst/>
            <a:ahLst/>
            <a:cxnLst/>
            <a:rect l="l" t="t" r="r" b="b"/>
            <a:pathLst>
              <a:path w="1033111" h="627380">
                <a:moveTo>
                  <a:pt x="0" y="0"/>
                </a:moveTo>
                <a:lnTo>
                  <a:pt x="1033112" y="0"/>
                </a:lnTo>
                <a:lnTo>
                  <a:pt x="1033112" y="627380"/>
                </a:lnTo>
                <a:lnTo>
                  <a:pt x="0" y="627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333868" y="9426797"/>
            <a:ext cx="404880" cy="19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30064" y="2402840"/>
            <a:ext cx="9691898" cy="3779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800" dirty="0">
                <a:solidFill>
                  <a:srgbClr val="FFFFFF"/>
                </a:solidFill>
                <a:latin typeface="Lora"/>
              </a:rPr>
              <a:t>В СООТВЕТСТВИИ С ПРИНЯТЫМИ НА РЕСПУБЛИКАНСКОМ РЕФЕРЕНДУМЕ </a:t>
            </a:r>
          </a:p>
          <a:p>
            <a:pPr algn="ctr">
              <a:lnSpc>
                <a:spcPts val="3219"/>
              </a:lnSpc>
            </a:pPr>
            <a:r>
              <a:rPr lang="en-US" sz="2800" dirty="0">
                <a:solidFill>
                  <a:srgbClr val="FFFFFF"/>
                </a:solidFill>
                <a:latin typeface="Lora"/>
              </a:rPr>
              <a:t> 27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февраля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2022 г.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изменениями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и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дополнениями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Конституции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Республики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Беларусь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пункт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14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статьи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84),</a:t>
            </a:r>
          </a:p>
          <a:p>
            <a:pPr algn="ctr">
              <a:lnSpc>
                <a:spcPts val="3219"/>
              </a:lnSpc>
            </a:pPr>
            <a:r>
              <a:rPr lang="en-US" sz="2800" dirty="0">
                <a:solidFill>
                  <a:srgbClr val="FFFFFF"/>
                </a:solidFill>
                <a:latin typeface="Lora"/>
              </a:rPr>
              <a:t>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впервые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Глава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государства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обратился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с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ежегодным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Посланием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белорусскому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народу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и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Национальному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собранию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Республики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Беларусь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на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Всебелорусском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народном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собрании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42029" y="6655334"/>
            <a:ext cx="7949770" cy="1855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FFFFFF"/>
                </a:solidFill>
                <a:latin typeface="Open Sans 2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По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решению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Центральной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избирательной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комиссии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Республики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Беларусь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седьмое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ВНС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состоялось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800" dirty="0">
                <a:solidFill>
                  <a:srgbClr val="FFFFFF"/>
                </a:solidFill>
                <a:latin typeface="Lora Bold"/>
              </a:rPr>
              <a:t>24–25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апреля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2024 г. </a:t>
            </a:r>
          </a:p>
          <a:p>
            <a:pPr algn="ctr">
              <a:lnSpc>
                <a:spcPts val="1959"/>
              </a:lnSpc>
            </a:pPr>
            <a:endParaRPr lang="en-US" sz="2199" dirty="0">
              <a:solidFill>
                <a:srgbClr val="FFFFFF"/>
              </a:solidFill>
              <a:latin typeface="Open Sans 2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86288" y="60595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-233888" y="62119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37674" y="790554"/>
            <a:ext cx="4065652" cy="3847123"/>
          </a:xfrm>
          <a:custGeom>
            <a:avLst/>
            <a:gdLst/>
            <a:ahLst/>
            <a:cxnLst/>
            <a:rect l="l" t="t" r="r" b="b"/>
            <a:pathLst>
              <a:path w="4065652" h="3847123">
                <a:moveTo>
                  <a:pt x="0" y="0"/>
                </a:moveTo>
                <a:lnTo>
                  <a:pt x="4065652" y="0"/>
                </a:lnTo>
                <a:lnTo>
                  <a:pt x="4065652" y="3847123"/>
                </a:lnTo>
                <a:lnTo>
                  <a:pt x="0" y="38471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3359" y="6146085"/>
            <a:ext cx="4859100" cy="3389222"/>
          </a:xfrm>
          <a:custGeom>
            <a:avLst/>
            <a:gdLst/>
            <a:ahLst/>
            <a:cxnLst/>
            <a:rect l="l" t="t" r="r" b="b"/>
            <a:pathLst>
              <a:path w="4859100" h="3389222">
                <a:moveTo>
                  <a:pt x="0" y="0"/>
                </a:moveTo>
                <a:lnTo>
                  <a:pt x="4859100" y="0"/>
                </a:lnTo>
                <a:lnTo>
                  <a:pt x="4859100" y="3389223"/>
                </a:lnTo>
                <a:lnTo>
                  <a:pt x="0" y="33892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62900" y="5103713"/>
            <a:ext cx="7922460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ОБРАЗОВАНИЕ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77945" y="5808564"/>
            <a:ext cx="12658363" cy="40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Отечественное образование по-настоящему является народным достоянием – качественное и доступное каждому. В республике введено в эксплуатацию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170 тыс</a:t>
            </a:r>
            <a:r>
              <a:rPr lang="en-US" sz="2599">
                <a:solidFill>
                  <a:srgbClr val="FFFFFF"/>
                </a:solidFill>
                <a:latin typeface="Lora"/>
              </a:rPr>
              <a:t>. ученических мест в учреждениях общего среднего образования,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55 тыс. мест</a:t>
            </a:r>
            <a:r>
              <a:rPr lang="en-US" sz="2599">
                <a:solidFill>
                  <a:srgbClr val="FFFFFF"/>
                </a:solidFill>
                <a:latin typeface="Lora"/>
              </a:rPr>
              <a:t> – в дошкольных. За 30 лет достигли почти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100%-й</a:t>
            </a:r>
            <a:r>
              <a:rPr lang="en-US" sz="2599">
                <a:solidFill>
                  <a:srgbClr val="FFFFFF"/>
                </a:solidFill>
                <a:latin typeface="Lora"/>
              </a:rPr>
              <a:t> обеспеченности малышей местом в детском саду. 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Растет количество иностранных студентов. В 2024 году в нашей стране обучаются свыше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30 тыс</a:t>
            </a:r>
            <a:r>
              <a:rPr lang="en-US" sz="2599">
                <a:solidFill>
                  <a:srgbClr val="FFFFFF"/>
                </a:solidFill>
                <a:latin typeface="Lora"/>
              </a:rPr>
              <a:t>. иностранцев, что в три раза больше, чем 15 лет назад.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50594" y="38078"/>
            <a:ext cx="3470964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ЖИЛЬЕ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895" y="838341"/>
            <a:ext cx="12018362" cy="40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«В области жилищной политики сохраняется приоритет за семьями с детьми, в первую очередь многодетными, жителями малых городов и поселков, семьями, не имеющими собственного жилья, военнослужащими. И эта практика будет продолжена», – заявил Глава государства.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За годы суверенитета почти 1 млн семей улучшили жилье. Сотни тысяч комфортных и современных квартир построены с государственной поддержкой.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86288" y="60595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-233888" y="62119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33888" y="219074"/>
            <a:ext cx="7344104" cy="1543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ЗДРАВООХРАНЕНИЕ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4499">
              <a:solidFill>
                <a:srgbClr val="FFFFFF"/>
              </a:solidFill>
              <a:latin typeface="Lor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982503" y="257174"/>
            <a:ext cx="10830812" cy="9642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</a:pPr>
            <a:r>
              <a:rPr lang="en-US" sz="2117">
                <a:solidFill>
                  <a:srgbClr val="FFFFFF"/>
                </a:solidFill>
                <a:latin typeface="Lora Bold"/>
              </a:rPr>
              <a:t>За период с 1994 по 2022 год почти в два раза увеличилось число амбулаторно-поликлинических организаций (в настоящее время – 2 660 учреждений).</a:t>
            </a:r>
          </a:p>
          <a:p>
            <a:pPr algn="ctr">
              <a:lnSpc>
                <a:spcPts val="2964"/>
              </a:lnSpc>
            </a:pPr>
            <a:endParaRPr lang="en-US" sz="2117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964"/>
              </a:lnSpc>
            </a:pPr>
            <a:r>
              <a:rPr lang="en-US" sz="2117">
                <a:solidFill>
                  <a:srgbClr val="FFFFFF"/>
                </a:solidFill>
                <a:latin typeface="Lora Bold"/>
              </a:rPr>
              <a:t>В сфере здравоохранения Беларусь занимает одно из ведущих мест в мире по доступности медицинских услуг для населения. «Еще 10 лет назад пересадка органов человека в стране была историческим событием, сегодня – это широко распространенное бесплатное для белорусов медицинское вмешательство. Более полутысячи таких операций ежегодно проводится не только в столице, но и в областных центрах», – сообщил Глава государства.</a:t>
            </a:r>
          </a:p>
          <a:p>
            <a:pPr algn="ctr">
              <a:lnSpc>
                <a:spcPts val="2964"/>
              </a:lnSpc>
            </a:pPr>
            <a:endParaRPr lang="en-US" sz="2117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964"/>
              </a:lnSpc>
            </a:pPr>
            <a:r>
              <a:rPr lang="en-US" sz="2117">
                <a:solidFill>
                  <a:srgbClr val="FFFFFF"/>
                </a:solidFill>
                <a:latin typeface="Lora Bold"/>
              </a:rPr>
              <a:t> За три десятилетия в Беларуси добились невероятных результатов в сакральной теме рождения малышей. Можно по праву гордиться тем, что более чем в шесть раз сократилась материнская смертность, в пять с половиной – младенческая. Это одни из самых низких показателей в Европе и мире. Благодаря ЭКО только за последние пять лет на свет появились более 4 тыс. маленьких белорусов. «За этими сухими цифрами – сотни тысяч счастливых материнских сердец и радостных улыбок малышей», – сказал А.Г.Лукашенко.</a:t>
            </a:r>
          </a:p>
          <a:p>
            <a:pPr algn="ctr">
              <a:lnSpc>
                <a:spcPts val="2964"/>
              </a:lnSpc>
            </a:pPr>
            <a:endParaRPr lang="en-US" sz="2117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964"/>
              </a:lnSpc>
            </a:pPr>
            <a:r>
              <a:rPr lang="en-US" sz="2117">
                <a:solidFill>
                  <a:srgbClr val="FFFFFF"/>
                </a:solidFill>
                <a:latin typeface="Lora Bold"/>
              </a:rPr>
              <a:t> Беларусь занимает 20-ю позицию в рейтинге самых комфортных для материнства стран. «В целях повышения комфорта в стране активно работали по всем направлениям – от строительства учреждений дошкольного и школьного образования, медицинских, спортивных, развивающих центров, до разработки общеобразовательных программ», – подчеркнул Президент Республики Беларусь.</a:t>
            </a:r>
          </a:p>
          <a:p>
            <a:pPr algn="ctr">
              <a:lnSpc>
                <a:spcPts val="2964"/>
              </a:lnSpc>
            </a:pPr>
            <a:endParaRPr lang="en-US" sz="2117">
              <a:solidFill>
                <a:srgbClr val="FFFFFF"/>
              </a:solidFill>
              <a:latin typeface="Lora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69264" y="1779127"/>
            <a:ext cx="4192081" cy="4192081"/>
          </a:xfrm>
          <a:custGeom>
            <a:avLst/>
            <a:gdLst/>
            <a:ahLst/>
            <a:cxnLst/>
            <a:rect l="l" t="t" r="r" b="b"/>
            <a:pathLst>
              <a:path w="4192081" h="4192081">
                <a:moveTo>
                  <a:pt x="0" y="0"/>
                </a:moveTo>
                <a:lnTo>
                  <a:pt x="4192081" y="0"/>
                </a:lnTo>
                <a:lnTo>
                  <a:pt x="4192081" y="4192081"/>
                </a:lnTo>
                <a:lnTo>
                  <a:pt x="0" y="4192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2381253" y="5785038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4160184" y="0"/>
                </a:moveTo>
                <a:lnTo>
                  <a:pt x="0" y="0"/>
                </a:lnTo>
                <a:lnTo>
                  <a:pt x="0" y="4114800"/>
                </a:lnTo>
                <a:lnTo>
                  <a:pt x="4160184" y="4114800"/>
                </a:lnTo>
                <a:lnTo>
                  <a:pt x="41601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86288" y="60595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-233888" y="62119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4565" y="2679819"/>
            <a:ext cx="8581941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РАЗВИТИЕ РЕГИОНОВ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94953" y="3767811"/>
            <a:ext cx="12018362" cy="4228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Глава государства акцентировал внимание на преображении Беларуси: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"/>
              </a:rPr>
              <a:t> строятся красивейшие города, меняется белорусская глубинка. Модернизировали и возвели немало спортивных сооружений мирового класса. Среди них – Национальный олимпийский стадион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«Динамо»</a:t>
            </a:r>
            <a:r>
              <a:rPr lang="en-US" sz="2699">
                <a:solidFill>
                  <a:srgbClr val="FFFFFF"/>
                </a:solidFill>
                <a:latin typeface="Lora"/>
              </a:rPr>
              <a:t>, спортивно-зрелищный комплекс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«Минск-Арена»</a:t>
            </a:r>
            <a:r>
              <a:rPr lang="en-US" sz="2699">
                <a:solidFill>
                  <a:srgbClr val="FFFFFF"/>
                </a:solidFill>
                <a:latin typeface="Lora"/>
              </a:rPr>
              <a:t> с велодромом и конькобежным стадионом, спорткомплексы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«Чижовка-Арена»</a:t>
            </a:r>
            <a:r>
              <a:rPr lang="en-US" sz="2699">
                <a:solidFill>
                  <a:srgbClr val="FFFFFF"/>
                </a:solidFill>
                <a:latin typeface="Lora"/>
              </a:rPr>
              <a:t>,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«Стайки», «Раубичи», гребные каналы</a:t>
            </a:r>
            <a:r>
              <a:rPr lang="en-US" sz="2699">
                <a:solidFill>
                  <a:srgbClr val="FFFFFF"/>
                </a:solidFill>
                <a:latin typeface="Lora"/>
              </a:rPr>
              <a:t> в городах Бресте и Заславле.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1368314" y="101917"/>
            <a:ext cx="8301530" cy="10185083"/>
            <a:chOff x="0" y="0"/>
            <a:chExt cx="5175679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75679" cy="6350000"/>
            </a:xfrm>
            <a:custGeom>
              <a:avLst/>
              <a:gdLst/>
              <a:ahLst/>
              <a:cxnLst/>
              <a:rect l="l" t="t" r="r" b="b"/>
              <a:pathLst>
                <a:path w="5175679" h="6350000">
                  <a:moveTo>
                    <a:pt x="5175679" y="0"/>
                  </a:moveTo>
                  <a:lnTo>
                    <a:pt x="3313252" y="6350000"/>
                  </a:lnTo>
                  <a:lnTo>
                    <a:pt x="0" y="6350000"/>
                  </a:lnTo>
                  <a:lnTo>
                    <a:pt x="1840747" y="0"/>
                  </a:lnTo>
                  <a:lnTo>
                    <a:pt x="5175679" y="0"/>
                  </a:lnTo>
                  <a:close/>
                </a:path>
              </a:pathLst>
            </a:custGeom>
            <a:blipFill>
              <a:blip r:embed="rId4"/>
              <a:stretch>
                <a:fillRect l="-42074" r="-42074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204349" y="19037"/>
            <a:ext cx="1359491" cy="2019325"/>
            <a:chOff x="0" y="0"/>
            <a:chExt cx="4275074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86288" y="60595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-233888" y="62119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06712" y="276223"/>
            <a:ext cx="8581941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 БЕЗОПАСНОСТЬ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1414791" y="19037"/>
            <a:ext cx="8301530" cy="10267963"/>
            <a:chOff x="0" y="0"/>
            <a:chExt cx="5175679" cy="64016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175679" cy="6401672"/>
            </a:xfrm>
            <a:custGeom>
              <a:avLst/>
              <a:gdLst/>
              <a:ahLst/>
              <a:cxnLst/>
              <a:rect l="l" t="t" r="r" b="b"/>
              <a:pathLst>
                <a:path w="5175679" h="6401672">
                  <a:moveTo>
                    <a:pt x="5175679" y="0"/>
                  </a:moveTo>
                  <a:lnTo>
                    <a:pt x="3313252" y="6401672"/>
                  </a:lnTo>
                  <a:lnTo>
                    <a:pt x="0" y="6401672"/>
                  </a:lnTo>
                  <a:lnTo>
                    <a:pt x="1840747" y="0"/>
                  </a:lnTo>
                  <a:lnTo>
                    <a:pt x="5175679" y="0"/>
                  </a:lnTo>
                  <a:close/>
                </a:path>
              </a:pathLst>
            </a:custGeom>
            <a:blipFill>
              <a:blip r:embed="rId4"/>
              <a:stretch>
                <a:fillRect l="-11111" r="-74326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204349" y="19037"/>
            <a:ext cx="1359491" cy="2019325"/>
            <a:chOff x="0" y="0"/>
            <a:chExt cx="4275074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7012257" y="1115726"/>
            <a:ext cx="10524051" cy="9061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«В стране мирная и спокойная жизнь обеспечивается готовностью нашей армии к обороне и защите национальных интересов», – подчеркнул Президент Республики Беларусь.</a:t>
            </a:r>
          </a:p>
          <a:p>
            <a:pPr algn="ctr">
              <a:lnSpc>
                <a:spcPts val="2780"/>
              </a:lnSpc>
            </a:pPr>
            <a:endParaRPr lang="en-US" sz="1985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Глава государства обратил внимание, как изменилась криминальная статистика: «снизились уровень преступности и уровень криминализации общества. Почти наполовину (со 120 тыс. человек в 2004 году до 70 тыс. в 2023 году)». </a:t>
            </a:r>
          </a:p>
          <a:p>
            <a:pPr algn="ctr">
              <a:lnSpc>
                <a:spcPts val="2780"/>
              </a:lnSpc>
            </a:pPr>
            <a:endParaRPr lang="en-US" sz="1985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При этом А.Г.Лукашенко подчеркнул:</a:t>
            </a: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1985">
                <a:solidFill>
                  <a:srgbClr val="FFFFFF"/>
                </a:solidFill>
                <a:latin typeface="Lora Bold Italics"/>
              </a:rPr>
              <a:t>«В Беларуси очень жесткое отношение к правонарушителям».</a:t>
            </a:r>
          </a:p>
          <a:p>
            <a:pPr algn="ctr">
              <a:lnSpc>
                <a:spcPts val="2780"/>
              </a:lnSpc>
            </a:pPr>
            <a:endParaRPr lang="en-US" sz="1985">
              <a:solidFill>
                <a:srgbClr val="FFFFFF"/>
              </a:solidFill>
              <a:latin typeface="Lora Bold Italics"/>
            </a:endParaRP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«В республике стало безопаснее перемещаться по дорогам. В семь раз сократилось число фактов управления транспортными средствами в состоянии опьянения», – отметил Глава государства. </a:t>
            </a:r>
          </a:p>
          <a:p>
            <a:pPr algn="ctr">
              <a:lnSpc>
                <a:spcPts val="2780"/>
              </a:lnSpc>
            </a:pPr>
            <a:endParaRPr lang="en-US" sz="1985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С 1990 по 2023 год практически в три раза снизилось количество дорожно-транспортных происшествий. По сведениям Всемирной организации здравоохранения, в 2020 году Беларусь находилась на втором месте в мире (после Исландии) среди стран с наименьшей аварийностью.</a:t>
            </a:r>
          </a:p>
          <a:p>
            <a:pPr algn="ctr">
              <a:lnSpc>
                <a:spcPts val="2780"/>
              </a:lnSpc>
            </a:pPr>
            <a:endParaRPr lang="en-US" sz="1985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«Меньше стали гибнуть люди не только на дорогах, но и при пожарах, на водоемах, на производстве», – сказал А.Г.Лукашенко.</a:t>
            </a:r>
          </a:p>
          <a:p>
            <a:pPr algn="ctr">
              <a:lnSpc>
                <a:spcPts val="2780"/>
              </a:lnSpc>
            </a:pPr>
            <a:endParaRPr lang="en-US" sz="1985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Достигнутые нашей страной результаты отражены в авторитетных международных рейтингах.</a:t>
            </a:r>
          </a:p>
          <a:p>
            <a:pPr algn="ctr">
              <a:lnSpc>
                <a:spcPts val="2085"/>
              </a:lnSpc>
            </a:pPr>
            <a:endParaRPr lang="en-US" sz="1985">
              <a:solidFill>
                <a:srgbClr val="FFFFFF"/>
              </a:solidFill>
              <a:latin typeface="Lora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857867" y="677517"/>
            <a:ext cx="0" cy="8580783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 rot="5400000">
            <a:off x="2753944" y="-1506451"/>
            <a:ext cx="1359491" cy="6829305"/>
            <a:chOff x="0" y="0"/>
            <a:chExt cx="4275074" cy="214755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5074" cy="21475531"/>
            </a:xfrm>
            <a:custGeom>
              <a:avLst/>
              <a:gdLst/>
              <a:ahLst/>
              <a:cxnLst/>
              <a:rect l="l" t="t" r="r" b="b"/>
              <a:pathLst>
                <a:path w="4275074" h="21475531">
                  <a:moveTo>
                    <a:pt x="4275074" y="0"/>
                  </a:moveTo>
                  <a:lnTo>
                    <a:pt x="2736723" y="21475531"/>
                  </a:lnTo>
                  <a:lnTo>
                    <a:pt x="0" y="21475531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92806" y="639417"/>
            <a:ext cx="10243501" cy="940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8"/>
              </a:lnSpc>
            </a:pPr>
            <a:r>
              <a:rPr lang="en-US" sz="2220">
                <a:solidFill>
                  <a:srgbClr val="FFFFFF"/>
                </a:solidFill>
                <a:latin typeface="Lora Bold"/>
              </a:rPr>
              <a:t> «</a:t>
            </a:r>
            <a:r>
              <a:rPr lang="en-US" sz="2220" u="sng">
                <a:solidFill>
                  <a:srgbClr val="FFFFFF"/>
                </a:solidFill>
                <a:latin typeface="Lora Bold"/>
              </a:rPr>
              <a:t>Беларусь кардинально изменила свой социальный статус: из группы стран с низким уровнем человеческого развития переместилась в группу с очень высоким уровнем,</a:t>
            </a:r>
            <a:r>
              <a:rPr lang="en-US" sz="2220">
                <a:solidFill>
                  <a:srgbClr val="FFFFFF"/>
                </a:solidFill>
                <a:latin typeface="Lora Bold"/>
              </a:rPr>
              <a:t> </a:t>
            </a:r>
          </a:p>
          <a:p>
            <a:pPr algn="ctr">
              <a:lnSpc>
                <a:spcPts val="3108"/>
              </a:lnSpc>
            </a:pPr>
            <a:r>
              <a:rPr lang="en-US" sz="2220">
                <a:solidFill>
                  <a:srgbClr val="FFFFFF"/>
                </a:solidFill>
                <a:latin typeface="Lora Bold"/>
              </a:rPr>
              <a:t>где уверенно занимает свою позицию уже более десяти лет», – отметил Президент Республики Беларусь </a:t>
            </a:r>
          </a:p>
          <a:p>
            <a:pPr algn="ctr">
              <a:lnSpc>
                <a:spcPts val="3108"/>
              </a:lnSpc>
            </a:pPr>
            <a:endParaRPr lang="en-US" sz="2220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3108"/>
              </a:lnSpc>
            </a:pPr>
            <a:r>
              <a:rPr lang="en-US" sz="2220">
                <a:solidFill>
                  <a:srgbClr val="FFFFFF"/>
                </a:solidFill>
                <a:latin typeface="Lora Bold"/>
              </a:rPr>
              <a:t>(по данным опубликованного 13 марта 2024 г. Программой развития ООН Доклада о человеческом развитии за 2023–2024 гг. «Выход из тупика: переосмысление сотрудничества в поляризованном мире», Беларусь занимает 69-е место в списке из 193 стран, опережая по уровню развития Болгарию (70), Китай (75), Армению (76), Азербайджан и Бразилию (по 89), Украину (100) и др.).</a:t>
            </a:r>
          </a:p>
          <a:p>
            <a:pPr algn="ctr">
              <a:lnSpc>
                <a:spcPts val="3108"/>
              </a:lnSpc>
            </a:pPr>
            <a:endParaRPr lang="en-US" sz="2220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FFFFFF"/>
                </a:solidFill>
                <a:latin typeface="Lora Bold"/>
              </a:rPr>
              <a:t> «У нас достаточно поводов для гордости. Будет еще больше. А работы у нас – еще больше. </a:t>
            </a:r>
            <a:r>
              <a:rPr lang="en-US" sz="2540" u="sng">
                <a:solidFill>
                  <a:srgbClr val="FFFFFF"/>
                </a:solidFill>
                <a:latin typeface="Lora Bold Italics"/>
              </a:rPr>
              <a:t>Будет жесточайшая дисциплина – будет и результат! И если мы не хотим сидеть в окопах, то мы должны работать ответственно. Каждый на своем месте. Честно. Напряженно. Так, как умеем.</a:t>
            </a:r>
            <a:r>
              <a:rPr lang="en-US" sz="2540">
                <a:solidFill>
                  <a:srgbClr val="FFFFFF"/>
                </a:solidFill>
                <a:latin typeface="Lora Bold"/>
              </a:rPr>
              <a:t> Мы уже не один раз превзошли себя во всех сферах. А в Год качества должны сделать невозможное», – подвел итог сказанному Глава государства.</a:t>
            </a:r>
          </a:p>
          <a:p>
            <a:pPr algn="ctr">
              <a:lnSpc>
                <a:spcPts val="6244"/>
              </a:lnSpc>
            </a:pPr>
            <a:endParaRPr lang="en-US" sz="2540">
              <a:solidFill>
                <a:srgbClr val="FFFFFF"/>
              </a:solidFill>
              <a:latin typeface="Lora Bold"/>
            </a:endParaRP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2763469" y="3944404"/>
            <a:ext cx="1359491" cy="6829305"/>
            <a:chOff x="0" y="0"/>
            <a:chExt cx="4275074" cy="214755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5074" cy="21475531"/>
            </a:xfrm>
            <a:custGeom>
              <a:avLst/>
              <a:gdLst/>
              <a:ahLst/>
              <a:cxnLst/>
              <a:rect l="l" t="t" r="r" b="b"/>
              <a:pathLst>
                <a:path w="4275074" h="21475531">
                  <a:moveTo>
                    <a:pt x="4275074" y="0"/>
                  </a:moveTo>
                  <a:lnTo>
                    <a:pt x="2736723" y="21475531"/>
                  </a:lnTo>
                  <a:lnTo>
                    <a:pt x="0" y="21475531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2" name="Freeform 12"/>
          <p:cNvSpPr/>
          <p:nvPr/>
        </p:nvSpPr>
        <p:spPr>
          <a:xfrm>
            <a:off x="0" y="1797137"/>
            <a:ext cx="6848342" cy="5705717"/>
          </a:xfrm>
          <a:custGeom>
            <a:avLst/>
            <a:gdLst/>
            <a:ahLst/>
            <a:cxnLst/>
            <a:rect l="l" t="t" r="r" b="b"/>
            <a:pathLst>
              <a:path w="6848342" h="5705717">
                <a:moveTo>
                  <a:pt x="0" y="0"/>
                </a:moveTo>
                <a:lnTo>
                  <a:pt x="6848342" y="0"/>
                </a:lnTo>
                <a:lnTo>
                  <a:pt x="6848342" y="5705717"/>
                </a:lnTo>
                <a:lnTo>
                  <a:pt x="0" y="570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88" r="-20503"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86288" y="60595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-233888" y="62119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70475" y="219074"/>
            <a:ext cx="8581941" cy="1543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БУДУЩЕЕ БЕЛАРУСИ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4499">
              <a:solidFill>
                <a:srgbClr val="FFFFFF"/>
              </a:solidFill>
              <a:latin typeface="Lor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26336" y="1021375"/>
            <a:ext cx="11670219" cy="879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"/>
              </a:rPr>
              <a:t> Завершая Послание, Президент подчеркнул, что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"/>
              </a:rPr>
              <a:t> </a:t>
            </a:r>
            <a:r>
              <a:rPr lang="en-US" sz="1999">
                <a:solidFill>
                  <a:srgbClr val="FFFFFF"/>
                </a:solidFill>
                <a:latin typeface="Lora Bold Italics"/>
              </a:rPr>
              <a:t>«наша страна прошла очень интересный путь к формированию своей национальной демократии – шесть Всебелорусских народных собраний, четыре всенародных референдума. Мы создали основу гражданского общества – общества сильного и патриотичного».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Lora Bold Italics"/>
            </a:endParaRP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"/>
              </a:rPr>
              <a:t> А.Г.Лукашенко признал важность общего стремления к экономическому, научному, социальному, духовному и культурному развитию, которое складывается из труда, интеллекта, таланта и нравственной силы каждого.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"/>
              </a:rPr>
              <a:t> Глава государства заявил: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 Bold"/>
              </a:rPr>
              <a:t>«Мы должны быть сильными, чтобы сохранить мир в своей стране, сохранить традиции, сохранить духовный стержень. Мы должны быть сильными, чтобы иметь возможность защитить слабых, помочь всем, кто нуждается в нашей помощи. Мы должны быть сильными, чтобы нас слышали на международной политической арене.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 Bold"/>
              </a:rPr>
              <a:t>И наш голос звучит в мире и будет звучать».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"/>
              </a:rPr>
              <a:t>  </a:t>
            </a:r>
            <a:r>
              <a:rPr lang="en-US" sz="1999">
                <a:solidFill>
                  <a:srgbClr val="FFFFFF"/>
                </a:solidFill>
                <a:latin typeface="Lora Bold"/>
              </a:rPr>
              <a:t>«У нашей Родины, кроме нас, никого нет. Только мы знаем, каким должно быть будущее Беларуси, какой должна быть наша страна, как сделать ее сильнее»</a:t>
            </a:r>
            <a:r>
              <a:rPr lang="en-US" sz="1999">
                <a:solidFill>
                  <a:srgbClr val="FFFFFF"/>
                </a:solidFill>
                <a:latin typeface="Lora"/>
              </a:rPr>
              <a:t>, – констатировал белорусский лидер.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"/>
              </a:rPr>
              <a:t> Глава государства А.Г.Лукашенко заявил: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 Bold"/>
              </a:rPr>
              <a:t>«Было трудно. Но будет не легче. Будет интересно, ибо мы выбрали сильную, суверенную, независимую, мирную Беларусь. И в это сложное, противоречивое время надо выстоять! Мы должны это сделать. </a:t>
            </a:r>
            <a:r>
              <a:rPr lang="en-US" sz="1999" u="sng">
                <a:solidFill>
                  <a:srgbClr val="FFFFFF"/>
                </a:solidFill>
                <a:latin typeface="Lora Bold Italics"/>
              </a:rPr>
              <a:t>Время выбрало нас!</a:t>
            </a:r>
            <a:r>
              <a:rPr lang="en-US" sz="1999">
                <a:solidFill>
                  <a:srgbClr val="FFFFFF"/>
                </a:solidFill>
                <a:latin typeface="Lora Bold"/>
              </a:rPr>
              <a:t>».</a:t>
            </a:r>
          </a:p>
          <a:p>
            <a:pPr algn="ctr">
              <a:lnSpc>
                <a:spcPts val="2519"/>
              </a:lnSpc>
            </a:pPr>
            <a:endParaRPr lang="en-US" sz="1999">
              <a:solidFill>
                <a:srgbClr val="FFFFFF"/>
              </a:solidFill>
              <a:latin typeface="Lora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-1368314" y="101917"/>
            <a:ext cx="8301530" cy="10185083"/>
            <a:chOff x="0" y="0"/>
            <a:chExt cx="5175679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75679" cy="6350000"/>
            </a:xfrm>
            <a:custGeom>
              <a:avLst/>
              <a:gdLst/>
              <a:ahLst/>
              <a:cxnLst/>
              <a:rect l="l" t="t" r="r" b="b"/>
              <a:pathLst>
                <a:path w="5175679" h="6350000">
                  <a:moveTo>
                    <a:pt x="5175679" y="0"/>
                  </a:moveTo>
                  <a:lnTo>
                    <a:pt x="3313252" y="6350000"/>
                  </a:lnTo>
                  <a:lnTo>
                    <a:pt x="0" y="6350000"/>
                  </a:lnTo>
                  <a:lnTo>
                    <a:pt x="1840747" y="0"/>
                  </a:lnTo>
                  <a:lnTo>
                    <a:pt x="5175679" y="0"/>
                  </a:lnTo>
                  <a:close/>
                </a:path>
              </a:pathLst>
            </a:custGeom>
            <a:blipFill>
              <a:blip r:embed="rId4"/>
              <a:stretch>
                <a:fillRect l="-48634" r="-48634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204349" y="19037"/>
            <a:ext cx="1359491" cy="2019325"/>
            <a:chOff x="0" y="0"/>
            <a:chExt cx="4275074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86288" y="60595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-233888" y="62119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15172" y="3780376"/>
            <a:ext cx="15396650" cy="584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На седьмом Всебелорусском народном собрании был утвержден Временный регламент ВНС, который будет действовать до принятия акта постоянного характера и станет отправной точкой для формирования правовых традиций деятельности Собрания. </a:t>
            </a:r>
          </a:p>
          <a:p>
            <a:pPr algn="ctr">
              <a:lnSpc>
                <a:spcPts val="3359"/>
              </a:lnSpc>
            </a:pPr>
            <a:endParaRPr lang="en-US" sz="23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В результате тайного голосования избраны абсолютным большинством голосов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Председатель Всебелорусского народного собрания – Президент Республики Беларусь А.Г.Лукашенко</a:t>
            </a:r>
            <a:r>
              <a:rPr lang="en-US" sz="2399">
                <a:solidFill>
                  <a:srgbClr val="FFFFFF"/>
                </a:solidFill>
                <a:latin typeface="Lora"/>
              </a:rPr>
              <a:t> («за» проголосовало 1 158 делегатов, «против» – 1),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Заместитель Председателя ВНС – А.Н.Косинец</a:t>
            </a:r>
            <a:r>
              <a:rPr lang="en-US" sz="2399">
                <a:solidFill>
                  <a:srgbClr val="FFFFFF"/>
                </a:solidFill>
                <a:latin typeface="Lora"/>
              </a:rPr>
              <a:t> («за» – 1 148, «против» – 10), 13 членов Президиума ВНС (В.А.Богуш, А.В.Бранцевич, К.В.Бурак, Н.А. Ермакова, В.С. Караник, М.А.Ленчевская, С.Л.Поляков, С.М.Сивец, Р.Б.Страхар, И.В.Тылец, Д.В.Черняков, О.А.Шпилевская, Ю.В.Шулейко).     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ВНС своими решениями утвердило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Концепцию национальной безопасности Республики Беларусь и Военную доктрину Республики Беларусь</a:t>
            </a:r>
            <a:r>
              <a:rPr lang="en-US" sz="2399">
                <a:solidFill>
                  <a:srgbClr val="FFFFFF"/>
                </a:solidFill>
                <a:latin typeface="Lora"/>
              </a:rPr>
              <a:t> – основополагающие документы, регламентирующие подходы белорусского государства к обеспечению национальной безопасности в различных сферах.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04349" y="19037"/>
            <a:ext cx="1359491" cy="2019325"/>
            <a:chOff x="0" y="0"/>
            <a:chExt cx="4275074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1" name="Freeform 11"/>
          <p:cNvSpPr/>
          <p:nvPr/>
        </p:nvSpPr>
        <p:spPr>
          <a:xfrm>
            <a:off x="0" y="19037"/>
            <a:ext cx="18691052" cy="3672266"/>
          </a:xfrm>
          <a:custGeom>
            <a:avLst/>
            <a:gdLst/>
            <a:ahLst/>
            <a:cxnLst/>
            <a:rect l="l" t="t" r="r" b="b"/>
            <a:pathLst>
              <a:path w="18691052" h="3672266">
                <a:moveTo>
                  <a:pt x="0" y="0"/>
                </a:moveTo>
                <a:lnTo>
                  <a:pt x="18691052" y="0"/>
                </a:lnTo>
                <a:lnTo>
                  <a:pt x="18691052" y="3672266"/>
                </a:lnTo>
                <a:lnTo>
                  <a:pt x="0" y="36722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9475" b="-9707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9029376" y="-2910402"/>
            <a:ext cx="10786442" cy="7878203"/>
            <a:chOff x="0" y="0"/>
            <a:chExt cx="14381922" cy="10504271"/>
          </a:xfrm>
        </p:grpSpPr>
        <p:sp>
          <p:nvSpPr>
            <p:cNvPr id="8" name="Freeform 8"/>
            <p:cNvSpPr/>
            <p:nvPr/>
          </p:nvSpPr>
          <p:spPr>
            <a:xfrm flipH="1">
              <a:off x="8778030" y="0"/>
              <a:ext cx="5603892" cy="5486400"/>
            </a:xfrm>
            <a:custGeom>
              <a:avLst/>
              <a:gdLst/>
              <a:ahLst/>
              <a:cxnLst/>
              <a:rect l="l" t="t" r="r" b="b"/>
              <a:pathLst>
                <a:path w="5603892" h="5486400">
                  <a:moveTo>
                    <a:pt x="5603892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603892" y="5486400"/>
                  </a:lnTo>
                  <a:lnTo>
                    <a:pt x="5603892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4010032"/>
              <a:ext cx="10694105" cy="6494238"/>
            </a:xfrm>
            <a:custGeom>
              <a:avLst/>
              <a:gdLst/>
              <a:ahLst/>
              <a:cxnLst/>
              <a:rect l="l" t="t" r="r" b="b"/>
              <a:pathLst>
                <a:path w="10694105" h="6494238">
                  <a:moveTo>
                    <a:pt x="0" y="0"/>
                  </a:moveTo>
                  <a:lnTo>
                    <a:pt x="10694105" y="0"/>
                  </a:lnTo>
                  <a:lnTo>
                    <a:pt x="10694105" y="6494239"/>
                  </a:lnTo>
                  <a:lnTo>
                    <a:pt x="0" y="649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857575" y="6527800"/>
              <a:ext cx="6548081" cy="3976471"/>
            </a:xfrm>
            <a:custGeom>
              <a:avLst/>
              <a:gdLst/>
              <a:ahLst/>
              <a:cxnLst/>
              <a:rect l="l" t="t" r="r" b="b"/>
              <a:pathLst>
                <a:path w="6548081" h="3976471">
                  <a:moveTo>
                    <a:pt x="0" y="0"/>
                  </a:moveTo>
                  <a:lnTo>
                    <a:pt x="6548080" y="0"/>
                  </a:lnTo>
                  <a:lnTo>
                    <a:pt x="6548080" y="3976471"/>
                  </a:lnTo>
                  <a:lnTo>
                    <a:pt x="0" y="3976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75302" y="229054"/>
            <a:ext cx="4138674" cy="0"/>
          </a:xfrm>
          <a:prstGeom prst="line">
            <a:avLst/>
          </a:prstGeom>
          <a:ln w="19050" cap="flat">
            <a:solidFill>
              <a:srgbClr val="96FF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921495" y="578843"/>
            <a:ext cx="8160222" cy="4746418"/>
          </a:xfrm>
          <a:custGeom>
            <a:avLst/>
            <a:gdLst/>
            <a:ahLst/>
            <a:cxnLst/>
            <a:rect l="l" t="t" r="r" b="b"/>
            <a:pathLst>
              <a:path w="8160222" h="4746418">
                <a:moveTo>
                  <a:pt x="0" y="0"/>
                </a:moveTo>
                <a:lnTo>
                  <a:pt x="8160222" y="0"/>
                </a:lnTo>
                <a:lnTo>
                  <a:pt x="8160222" y="4746418"/>
                </a:lnTo>
                <a:lnTo>
                  <a:pt x="0" y="4746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709" r="-7014" b="-1191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6469" y="5617900"/>
            <a:ext cx="14965814" cy="378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 Bold"/>
              </a:rPr>
              <a:t> Подводя итоги седьмого Собрания, Председатель Всебелорусского народного собрания А.Г.Лукашенко особо отметил: 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 Bold Italics"/>
              </a:rPr>
              <a:t>«Сейчас важнейшая задача – удачно вписать ВНС в политический быт белорусского общества».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 </a:t>
            </a:r>
          </a:p>
          <a:p>
            <a:pPr algn="ctr">
              <a:lnSpc>
                <a:spcPts val="3779"/>
              </a:lnSpc>
            </a:pPr>
            <a:endParaRPr lang="en-US" sz="2699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 Bold Italics"/>
              </a:rPr>
              <a:t> «В Беларуси происходит коренное изменение органов власти. Очень важно сейчас, в это судьбоносное время, когда решается многое вокруг нас, не разрушить наше единство»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, – заявил белорусский лидер.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03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508928" y="7742335"/>
            <a:ext cx="6509860" cy="2228976"/>
            <a:chOff x="0" y="0"/>
            <a:chExt cx="6350000" cy="21742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2174240"/>
            </a:xfrm>
            <a:custGeom>
              <a:avLst/>
              <a:gdLst/>
              <a:ahLst/>
              <a:cxnLst/>
              <a:rect l="l" t="t" r="r" b="b"/>
              <a:pathLst>
                <a:path w="6350000" h="2174240">
                  <a:moveTo>
                    <a:pt x="6350000" y="0"/>
                  </a:moveTo>
                  <a:lnTo>
                    <a:pt x="6350000" y="2174240"/>
                  </a:lnTo>
                  <a:lnTo>
                    <a:pt x="647700" y="2174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3280728" y="4222102"/>
            <a:ext cx="11813997" cy="5402666"/>
            <a:chOff x="0" y="0"/>
            <a:chExt cx="6759362" cy="30911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59362" cy="3091128"/>
            </a:xfrm>
            <a:custGeom>
              <a:avLst/>
              <a:gdLst/>
              <a:ahLst/>
              <a:cxnLst/>
              <a:rect l="l" t="t" r="r" b="b"/>
              <a:pathLst>
                <a:path w="6759362" h="3091128">
                  <a:moveTo>
                    <a:pt x="6759362" y="0"/>
                  </a:moveTo>
                  <a:lnTo>
                    <a:pt x="6759362" y="3091128"/>
                  </a:lnTo>
                  <a:lnTo>
                    <a:pt x="689455" y="3091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8175" b="-37604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7792847" y="2676324"/>
            <a:ext cx="496110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60816"/>
                </a:solidFill>
                <a:latin typeface="Open Sans 1 Bold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3468" y="682769"/>
            <a:ext cx="17408518" cy="301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8"/>
              </a:lnSpc>
            </a:pPr>
            <a:r>
              <a:rPr lang="en-US" sz="2884">
                <a:solidFill>
                  <a:srgbClr val="FFFFFF"/>
                </a:solidFill>
                <a:latin typeface="Lora Bold"/>
              </a:rPr>
              <a:t>Ранее белорусский лидер А.Г.Лукашенко неоднократно подчеркивал особое значение этого масштабного форума:</a:t>
            </a:r>
          </a:p>
          <a:p>
            <a:pPr algn="ctr">
              <a:lnSpc>
                <a:spcPts val="4038"/>
              </a:lnSpc>
            </a:pPr>
            <a:endParaRPr lang="en-US" sz="2884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4038"/>
              </a:lnSpc>
            </a:pPr>
            <a:r>
              <a:rPr lang="en-US" sz="2884">
                <a:solidFill>
                  <a:srgbClr val="FFFFFF"/>
                </a:solidFill>
                <a:latin typeface="Lora Bold"/>
              </a:rPr>
              <a:t>«ВНС – это серьезный народный конституционный контроль над всеми процессами в стране. И Президенту, какой бы там ни был Президент, придется считаться с теми решениями, которые будут вынесены на Всебелорусском народном собрании»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34264" y="6487174"/>
            <a:ext cx="2669523" cy="3799826"/>
            <a:chOff x="0" y="0"/>
            <a:chExt cx="703084" cy="10007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3084" cy="1000777"/>
            </a:xfrm>
            <a:custGeom>
              <a:avLst/>
              <a:gdLst/>
              <a:ahLst/>
              <a:cxnLst/>
              <a:rect l="l" t="t" r="r" b="b"/>
              <a:pathLst>
                <a:path w="703084" h="1000777">
                  <a:moveTo>
                    <a:pt x="0" y="0"/>
                  </a:moveTo>
                  <a:lnTo>
                    <a:pt x="703084" y="0"/>
                  </a:lnTo>
                  <a:lnTo>
                    <a:pt x="703084" y="1000777"/>
                  </a:lnTo>
                  <a:lnTo>
                    <a:pt x="0" y="100077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03084" cy="1038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74636"/>
            <a:ext cx="4668528" cy="10112364"/>
            <a:chOff x="0" y="0"/>
            <a:chExt cx="3202008" cy="69357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02008" cy="6935777"/>
            </a:xfrm>
            <a:custGeom>
              <a:avLst/>
              <a:gdLst/>
              <a:ahLst/>
              <a:cxnLst/>
              <a:rect l="l" t="t" r="r" b="b"/>
              <a:pathLst>
                <a:path w="3202008" h="6935777">
                  <a:moveTo>
                    <a:pt x="3202008" y="1276904"/>
                  </a:moveTo>
                  <a:cubicBezTo>
                    <a:pt x="3202008" y="3314372"/>
                    <a:pt x="3202008" y="4898296"/>
                    <a:pt x="3202008" y="6935777"/>
                  </a:cubicBezTo>
                  <a:lnTo>
                    <a:pt x="0" y="6935777"/>
                  </a:lnTo>
                  <a:lnTo>
                    <a:pt x="0" y="1674630"/>
                  </a:lnTo>
                  <a:cubicBezTo>
                    <a:pt x="0" y="1116424"/>
                    <a:pt x="0" y="558205"/>
                    <a:pt x="0" y="0"/>
                  </a:cubicBezTo>
                  <a:lnTo>
                    <a:pt x="1354204" y="0"/>
                  </a:lnTo>
                  <a:cubicBezTo>
                    <a:pt x="1970139" y="425635"/>
                    <a:pt x="2586074" y="851270"/>
                    <a:pt x="3202008" y="1276904"/>
                  </a:cubicBezTo>
                  <a:close/>
                </a:path>
              </a:pathLst>
            </a:custGeom>
            <a:blipFill>
              <a:blip r:embed="rId4"/>
              <a:stretch>
                <a:fillRect l="-112455" r="-112455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92886" y="362325"/>
            <a:ext cx="1432042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Lora"/>
              </a:rPr>
              <a:t> НА ЗАСЕДАНИИ ВНС ПРИСУТСТВОВАЛИ 1 159 ДЕЛЕГАТОВ, КОТОРЫЕ ПРЕДСТАВЛЯЛИ ВСЕ СОЦИАЛЬНЫЕ ГРУППЫ И СЛОИ БЕЛОРУССКОГО НАСЕЛЕНИЯ ИЗ ВСЕХ РЕГИОНОВ. В КАЧЕСТВЕ ПРИГЛАШЕННЫХ ПРИСУТСТВОВАЛИ 715 ЧЕЛОВЕК: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52723" y="6563374"/>
            <a:ext cx="11623329" cy="332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Lora"/>
              </a:rPr>
              <a:t>В начале заседания седьмого ВНС 24 апреля 2024 г. выступил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Lora"/>
              </a:rPr>
              <a:t>Президент Республики Беларусь А.Г.Лукашенко.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Lora"/>
              </a:rPr>
              <a:t>Белорусский лидер подробно рассказал о роли и месте ВНС в обновленной политической системе государства, обстановке в мире и вокруг страны, социально-экономических достижениях Беларуси за годы суверенного развития. Емкое и содержательное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Lora Bold"/>
              </a:rPr>
              <a:t>Послание Главы государства прошло под девизом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Lora Bold"/>
              </a:rPr>
              <a:t>«Время выбрало нас!»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38293" y="5342906"/>
            <a:ext cx="12252189" cy="75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Lora Bold"/>
              </a:rPr>
              <a:t> На ВНС было аккредитовано около 490 представителей СМИ, из которых более 30 представляли 10 зарубежных авторитетных изданий (России, Китая, Турции и др.).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239971" y="1736318"/>
            <a:ext cx="410825" cy="277008"/>
            <a:chOff x="0" y="0"/>
            <a:chExt cx="108201" cy="729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8201" cy="72957"/>
            </a:xfrm>
            <a:custGeom>
              <a:avLst/>
              <a:gdLst/>
              <a:ahLst/>
              <a:cxnLst/>
              <a:rect l="l" t="t" r="r" b="b"/>
              <a:pathLst>
                <a:path w="108201" h="72957">
                  <a:moveTo>
                    <a:pt x="0" y="0"/>
                  </a:moveTo>
                  <a:lnTo>
                    <a:pt x="108201" y="0"/>
                  </a:lnTo>
                  <a:lnTo>
                    <a:pt x="108201" y="72957"/>
                  </a:lnTo>
                  <a:lnTo>
                    <a:pt x="0" y="7295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8201" cy="111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239971" y="2233537"/>
            <a:ext cx="410825" cy="277008"/>
            <a:chOff x="0" y="0"/>
            <a:chExt cx="108201" cy="7295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201" cy="72957"/>
            </a:xfrm>
            <a:custGeom>
              <a:avLst/>
              <a:gdLst/>
              <a:ahLst/>
              <a:cxnLst/>
              <a:rect l="l" t="t" r="r" b="b"/>
              <a:pathLst>
                <a:path w="108201" h="72957">
                  <a:moveTo>
                    <a:pt x="0" y="0"/>
                  </a:moveTo>
                  <a:lnTo>
                    <a:pt x="108201" y="0"/>
                  </a:lnTo>
                  <a:lnTo>
                    <a:pt x="108201" y="72957"/>
                  </a:lnTo>
                  <a:lnTo>
                    <a:pt x="0" y="7295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08201" cy="111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239971" y="3101095"/>
            <a:ext cx="410825" cy="277008"/>
            <a:chOff x="0" y="0"/>
            <a:chExt cx="108201" cy="729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8201" cy="72957"/>
            </a:xfrm>
            <a:custGeom>
              <a:avLst/>
              <a:gdLst/>
              <a:ahLst/>
              <a:cxnLst/>
              <a:rect l="l" t="t" r="r" b="b"/>
              <a:pathLst>
                <a:path w="108201" h="72957">
                  <a:moveTo>
                    <a:pt x="0" y="0"/>
                  </a:moveTo>
                  <a:lnTo>
                    <a:pt x="108201" y="0"/>
                  </a:lnTo>
                  <a:lnTo>
                    <a:pt x="108201" y="72957"/>
                  </a:lnTo>
                  <a:lnTo>
                    <a:pt x="0" y="7295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08201" cy="111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239971" y="3932640"/>
            <a:ext cx="410825" cy="277008"/>
            <a:chOff x="0" y="0"/>
            <a:chExt cx="108201" cy="7295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8201" cy="72957"/>
            </a:xfrm>
            <a:custGeom>
              <a:avLst/>
              <a:gdLst/>
              <a:ahLst/>
              <a:cxnLst/>
              <a:rect l="l" t="t" r="r" b="b"/>
              <a:pathLst>
                <a:path w="108201" h="72957">
                  <a:moveTo>
                    <a:pt x="0" y="0"/>
                  </a:moveTo>
                  <a:lnTo>
                    <a:pt x="108201" y="0"/>
                  </a:lnTo>
                  <a:lnTo>
                    <a:pt x="108201" y="72957"/>
                  </a:lnTo>
                  <a:lnTo>
                    <a:pt x="0" y="7295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08201" cy="111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840934" y="1664075"/>
            <a:ext cx="1122068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2"/>
              </a:rPr>
              <a:t>руководители министерств и ведомств, СМИ, организаций, подчиненных Правительству;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40934" y="2135895"/>
            <a:ext cx="1197238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2"/>
              </a:rPr>
              <a:t>заслуженные государственные деятели Беларуси; представители экспертного сообщества, общественности и политических партий;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840934" y="3003452"/>
            <a:ext cx="1197238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2"/>
              </a:rPr>
              <a:t>главы дипломатических представительств иностранных государств и межгосударственных организаций, аккредитованных в Республике Беларусь;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840934" y="3828952"/>
            <a:ext cx="1030628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 err="1">
                <a:solidFill>
                  <a:srgbClr val="FFFFFF"/>
                </a:solidFill>
                <a:latin typeface="Open Sans 2"/>
              </a:rPr>
              <a:t>руководители</a:t>
            </a:r>
            <a:r>
              <a:rPr lang="en-US" sz="2000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 2"/>
              </a:rPr>
              <a:t>секретариатов</a:t>
            </a:r>
            <a:r>
              <a:rPr lang="en-US" sz="2000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 2"/>
              </a:rPr>
              <a:t>межгосударственных</a:t>
            </a:r>
            <a:r>
              <a:rPr lang="en-US" sz="2000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 2"/>
              </a:rPr>
              <a:t>интеграционных</a:t>
            </a:r>
            <a:r>
              <a:rPr lang="en-US" sz="2000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 2"/>
              </a:rPr>
              <a:t>объединений</a:t>
            </a:r>
            <a:endParaRPr lang="en-US" sz="2000" dirty="0">
              <a:solidFill>
                <a:srgbClr val="FFFFFF"/>
              </a:solidFill>
              <a:latin typeface="Open Sans 2"/>
            </a:endParaRPr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4BD4DEF9-47FB-260F-B824-FB7127579D2F}"/>
              </a:ext>
            </a:extLst>
          </p:cNvPr>
          <p:cNvGrpSpPr/>
          <p:nvPr/>
        </p:nvGrpSpPr>
        <p:grpSpPr>
          <a:xfrm>
            <a:off x="5232880" y="4663869"/>
            <a:ext cx="410825" cy="277008"/>
            <a:chOff x="0" y="0"/>
            <a:chExt cx="108201" cy="72957"/>
          </a:xfrm>
        </p:grpSpPr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70F0CE15-23B2-76C6-A93C-51881159B8AA}"/>
                </a:ext>
              </a:extLst>
            </p:cNvPr>
            <p:cNvSpPr/>
            <p:nvPr/>
          </p:nvSpPr>
          <p:spPr>
            <a:xfrm>
              <a:off x="0" y="0"/>
              <a:ext cx="108201" cy="72957"/>
            </a:xfrm>
            <a:custGeom>
              <a:avLst/>
              <a:gdLst/>
              <a:ahLst/>
              <a:cxnLst/>
              <a:rect l="l" t="t" r="r" b="b"/>
              <a:pathLst>
                <a:path w="108201" h="72957">
                  <a:moveTo>
                    <a:pt x="0" y="0"/>
                  </a:moveTo>
                  <a:lnTo>
                    <a:pt x="108201" y="0"/>
                  </a:lnTo>
                  <a:lnTo>
                    <a:pt x="108201" y="72957"/>
                  </a:lnTo>
                  <a:lnTo>
                    <a:pt x="0" y="7295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9394F85A-E0AC-074C-8439-03653742F57F}"/>
                </a:ext>
              </a:extLst>
            </p:cNvPr>
            <p:cNvSpPr txBox="1"/>
            <p:nvPr/>
          </p:nvSpPr>
          <p:spPr>
            <a:xfrm>
              <a:off x="0" y="-38100"/>
              <a:ext cx="108201" cy="111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0">
            <a:extLst>
              <a:ext uri="{FF2B5EF4-FFF2-40B4-BE49-F238E27FC236}">
                <a16:creationId xmlns:a16="http://schemas.microsoft.com/office/drawing/2014/main" id="{9DE74BDB-A8B8-E837-75B4-644BD669B20B}"/>
              </a:ext>
            </a:extLst>
          </p:cNvPr>
          <p:cNvSpPr txBox="1"/>
          <p:nvPr/>
        </p:nvSpPr>
        <p:spPr>
          <a:xfrm>
            <a:off x="5840934" y="4580231"/>
            <a:ext cx="10306288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ru-RU" sz="2000" dirty="0">
                <a:solidFill>
                  <a:srgbClr val="FFFFFF"/>
                </a:solidFill>
                <a:latin typeface="Open Sans 2"/>
              </a:rPr>
              <a:t>в том числе иностранных граждан – 31.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2078109" y="6853802"/>
            <a:ext cx="4528319" cy="4433378"/>
          </a:xfrm>
          <a:custGeom>
            <a:avLst/>
            <a:gdLst/>
            <a:ahLst/>
            <a:cxnLst/>
            <a:rect l="l" t="t" r="r" b="b"/>
            <a:pathLst>
              <a:path w="4528319" h="4433378">
                <a:moveTo>
                  <a:pt x="0" y="4433378"/>
                </a:moveTo>
                <a:lnTo>
                  <a:pt x="4528319" y="4433378"/>
                </a:lnTo>
                <a:lnTo>
                  <a:pt x="4528319" y="0"/>
                </a:lnTo>
                <a:lnTo>
                  <a:pt x="0" y="0"/>
                </a:lnTo>
                <a:lnTo>
                  <a:pt x="0" y="4433378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589023" y="-862182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05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86051" y="770570"/>
            <a:ext cx="6544958" cy="6728331"/>
            <a:chOff x="0" y="0"/>
            <a:chExt cx="8726611" cy="8971108"/>
          </a:xfrm>
        </p:grpSpPr>
        <p:grpSp>
          <p:nvGrpSpPr>
            <p:cNvPr id="9" name="Group 9"/>
            <p:cNvGrpSpPr/>
            <p:nvPr/>
          </p:nvGrpSpPr>
          <p:grpSpPr>
            <a:xfrm>
              <a:off x="4035851" y="4525980"/>
              <a:ext cx="4690759" cy="4445128"/>
              <a:chOff x="0" y="0"/>
              <a:chExt cx="6353786" cy="602107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4690759" cy="4445128"/>
              <a:chOff x="0" y="0"/>
              <a:chExt cx="6353786" cy="602107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69486" y="416581"/>
              <a:ext cx="8587638" cy="8137946"/>
              <a:chOff x="0" y="0"/>
              <a:chExt cx="6353786" cy="602107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4234" r="-34234"/>
                </a:stretch>
              </a:blip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489631" y="149299"/>
            <a:ext cx="4495242" cy="62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6"/>
              </a:lnSpc>
              <a:spcBef>
                <a:spcPct val="0"/>
              </a:spcBef>
            </a:pPr>
            <a:r>
              <a:rPr lang="en-US" sz="3690">
                <a:solidFill>
                  <a:srgbClr val="FFFFFF"/>
                </a:solidFill>
                <a:latin typeface="Pattanakarn Bold"/>
              </a:rPr>
              <a:t>УРОКИ ИСТОРИИ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62468" y="981075"/>
            <a:ext cx="11232427" cy="261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Lora"/>
              </a:rPr>
              <a:t> По словам Президента А.Г.Лукашенко, белорусы – миролюбивый народ по своей природе, обладающий запасом мощной жизненной энергии. «</a:t>
            </a:r>
            <a:r>
              <a:rPr lang="en-US" sz="2500">
                <a:solidFill>
                  <a:srgbClr val="FFFFFF"/>
                </a:solidFill>
                <a:latin typeface="Lora Bold Italics"/>
              </a:rPr>
              <a:t>Маниакальное желание быть сильными мира сего нам абсолютно чуждо, но мы знаем, что значит быть сильными во имя мира.</a:t>
            </a:r>
            <a:r>
              <a:rPr lang="en-US" sz="2500">
                <a:solidFill>
                  <a:srgbClr val="FFFFFF"/>
                </a:solidFill>
                <a:latin typeface="Lora Italics"/>
              </a:rPr>
              <a:t> Это – наша память, это – наш исторический опыт, который стоил нам очень дорого</a:t>
            </a:r>
            <a:r>
              <a:rPr lang="en-US" sz="2500">
                <a:solidFill>
                  <a:srgbClr val="FFFFFF"/>
                </a:solidFill>
                <a:latin typeface="Lora"/>
              </a:rPr>
              <a:t>», – отметил белорусский лидер.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13198" y="4783249"/>
            <a:ext cx="10277284" cy="173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Lora"/>
              </a:rPr>
              <a:t> Поколение Победителей (прим. – участников Великой Отечественной войны) показало, что </a:t>
            </a:r>
            <a:r>
              <a:rPr lang="en-US" sz="2500">
                <a:solidFill>
                  <a:srgbClr val="FFFFFF"/>
                </a:solidFill>
                <a:latin typeface="Lora Bold Italics"/>
              </a:rPr>
              <a:t>сила наций не в капиталах, не в военной мощи, не в амбициях. Она – в истинных ценностях, в стремлении к справедливости и вере в себя.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9631" y="7709124"/>
            <a:ext cx="17473268" cy="173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Lora"/>
              </a:rPr>
              <a:t> А.Г.Лукашенко напомнил: когда на землю ступил враг, </a:t>
            </a:r>
            <a:r>
              <a:rPr lang="en-US" sz="2500">
                <a:solidFill>
                  <a:srgbClr val="FFFFFF"/>
                </a:solidFill>
                <a:latin typeface="Lora Bold"/>
              </a:rPr>
              <a:t>люди, не жившие в роскоши, победили богатую Европу, ставшую под знамена нацизма.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Lora Bold"/>
              </a:rPr>
              <a:t> «</a:t>
            </a:r>
            <a:r>
              <a:rPr lang="en-US" sz="2500">
                <a:solidFill>
                  <a:srgbClr val="FFFFFF"/>
                </a:solidFill>
                <a:latin typeface="Lora Bold Italics"/>
              </a:rPr>
              <a:t>Победили, потому что сражались за родную землю.</a:t>
            </a:r>
            <a:r>
              <a:rPr lang="en-US" sz="2500">
                <a:solidFill>
                  <a:srgbClr val="FFFFFF"/>
                </a:solidFill>
                <a:latin typeface="Lora Italics"/>
              </a:rPr>
              <a:t> И она давала силы на поле боя, силы пережить горе, силы восстановить разрушенное и силы не мстить</a:t>
            </a:r>
            <a:r>
              <a:rPr lang="en-US" sz="2500">
                <a:solidFill>
                  <a:srgbClr val="FFFFFF"/>
                </a:solidFill>
                <a:latin typeface="Lora"/>
              </a:rPr>
              <a:t>», – подчеркнул Глава государства.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2078109" y="6853802"/>
            <a:ext cx="4528319" cy="4433378"/>
          </a:xfrm>
          <a:custGeom>
            <a:avLst/>
            <a:gdLst/>
            <a:ahLst/>
            <a:cxnLst/>
            <a:rect l="l" t="t" r="r" b="b"/>
            <a:pathLst>
              <a:path w="4528319" h="4433378">
                <a:moveTo>
                  <a:pt x="0" y="4433378"/>
                </a:moveTo>
                <a:lnTo>
                  <a:pt x="4528319" y="4433378"/>
                </a:lnTo>
                <a:lnTo>
                  <a:pt x="4528319" y="0"/>
                </a:lnTo>
                <a:lnTo>
                  <a:pt x="0" y="0"/>
                </a:lnTo>
                <a:lnTo>
                  <a:pt x="0" y="4433378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06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86051" y="770570"/>
            <a:ext cx="4895716" cy="5032881"/>
            <a:chOff x="0" y="0"/>
            <a:chExt cx="6527621" cy="6710508"/>
          </a:xfrm>
        </p:grpSpPr>
        <p:grpSp>
          <p:nvGrpSpPr>
            <p:cNvPr id="8" name="Group 8"/>
            <p:cNvGrpSpPr/>
            <p:nvPr/>
          </p:nvGrpSpPr>
          <p:grpSpPr>
            <a:xfrm>
              <a:off x="3018870" y="3385493"/>
              <a:ext cx="3508750" cy="3325014"/>
              <a:chOff x="0" y="0"/>
              <a:chExt cx="6353786" cy="602107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3508750" cy="3325014"/>
              <a:chOff x="0" y="0"/>
              <a:chExt cx="6353786" cy="602107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51977" y="311608"/>
              <a:ext cx="6423668" cy="6087292"/>
              <a:chOff x="0" y="0"/>
              <a:chExt cx="6353786" cy="60210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4234" r="-34234"/>
                </a:stretch>
              </a:blip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489631" y="149299"/>
            <a:ext cx="4495242" cy="62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6"/>
              </a:lnSpc>
              <a:spcBef>
                <a:spcPct val="0"/>
              </a:spcBef>
            </a:pPr>
            <a:r>
              <a:rPr lang="en-US" sz="3690">
                <a:solidFill>
                  <a:srgbClr val="FFFFFF"/>
                </a:solidFill>
                <a:latin typeface="Pattanakarn Bold"/>
              </a:rPr>
              <a:t>УРОКИ ИСТОРИИ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0991" y="971550"/>
            <a:ext cx="11702877" cy="215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ora Bold Italics"/>
              </a:rPr>
              <a:t> «Войны за деньги и ради денег никогда и никого еще не делали сильнее. Обогащались кредиторы войн либо на торговле оружием, либо вгоняя в долги, как это сейчас мы видим на примере нашей братской Украины»</a:t>
            </a:r>
            <a:r>
              <a:rPr lang="en-US" sz="3000">
                <a:solidFill>
                  <a:srgbClr val="FFFFFF"/>
                </a:solidFill>
                <a:latin typeface="Lora"/>
              </a:rPr>
              <a:t>, – убежден Президент.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82923" y="3780930"/>
            <a:ext cx="12799012" cy="215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ora"/>
              </a:rPr>
              <a:t> При этом он подчеркнул:</a:t>
            </a:r>
            <a:r>
              <a:rPr lang="en-US" sz="300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3000">
                <a:solidFill>
                  <a:srgbClr val="FFFFFF"/>
                </a:solidFill>
                <a:latin typeface="Lora Bold Italics"/>
              </a:rPr>
              <a:t>«Цветные революции» не возникают и не побеждают на голом месте. Там, где народ доведен до нищеты, а у верхов карман трещит от награбленного, вывести людей на улицу и обвалить страну больших усилий не надо».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6545" y="6590804"/>
            <a:ext cx="16302755" cy="321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ora"/>
              </a:rPr>
              <a:t> Анализируя провал попытки мятежа в суверенной Беларуси в 2020 году, Глава государства отметил: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ora"/>
              </a:rPr>
              <a:t>«</a:t>
            </a:r>
            <a:r>
              <a:rPr lang="en-US" sz="3000">
                <a:solidFill>
                  <a:srgbClr val="FFFFFF"/>
                </a:solidFill>
                <a:latin typeface="Lora Bold Italics"/>
              </a:rPr>
              <a:t>Мы приобрели колоссальный опыт, стали сплоченной и зрелой нацией, стали сильнее. Увидели истинное лицо и внутренних, и внешних врагов.</a:t>
            </a:r>
            <a:r>
              <a:rPr lang="en-US" sz="3000">
                <a:solidFill>
                  <a:srgbClr val="FFFFFF"/>
                </a:solidFill>
                <a:latin typeface="Lora Italics"/>
              </a:rPr>
              <a:t> Мы до деталей изучили, как работает «методичка вашингтонского обкома» на собственном опыте, и извлекли из этого уроки</a:t>
            </a:r>
            <a:r>
              <a:rPr lang="en-US" sz="3000">
                <a:solidFill>
                  <a:srgbClr val="FFFFFF"/>
                </a:solidFill>
                <a:latin typeface="Lora"/>
              </a:rPr>
              <a:t>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521058" y="6511431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07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34534" y="4758632"/>
            <a:ext cx="4499668" cy="449966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0"/>
                  </a:moveTo>
                  <a:lnTo>
                    <a:pt x="6350000" y="6350000"/>
                  </a:lnTo>
                  <a:lnTo>
                    <a:pt x="1224280" y="635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9891810" y="1050076"/>
            <a:ext cx="7877881" cy="787788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0"/>
                  </a:moveTo>
                  <a:lnTo>
                    <a:pt x="6350000" y="6350000"/>
                  </a:lnTo>
                  <a:lnTo>
                    <a:pt x="1224280" y="635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9925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157081" y="84595"/>
            <a:ext cx="1033111" cy="627380"/>
          </a:xfrm>
          <a:custGeom>
            <a:avLst/>
            <a:gdLst/>
            <a:ahLst/>
            <a:cxnLst/>
            <a:rect l="l" t="t" r="r" b="b"/>
            <a:pathLst>
              <a:path w="1033111" h="627380">
                <a:moveTo>
                  <a:pt x="0" y="0"/>
                </a:moveTo>
                <a:lnTo>
                  <a:pt x="1033112" y="0"/>
                </a:lnTo>
                <a:lnTo>
                  <a:pt x="1033112" y="627380"/>
                </a:lnTo>
                <a:lnTo>
                  <a:pt x="0" y="627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137300"/>
            <a:ext cx="11792010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Pattanakarn Bold"/>
              </a:rPr>
              <a:t>ВНС – НОВЫЙ ЭТАП В ПОЛИТИЧЕСКОЙ ЖИЗНИ БЕЛАРУСИ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7081" y="1000125"/>
            <a:ext cx="9734728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Наша страна гордится наработанным опытом стратегического планирования. Без малого 30 лет ВНС во многом определяло государственный уклад Беларуси.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8222" y="2573360"/>
            <a:ext cx="9413588" cy="7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 Bold"/>
              </a:rPr>
              <a:t> Всебелорусское народное собрание седьмого созыва впервые начало свою работу в новом конституционном статусе.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7081" y="3756070"/>
            <a:ext cx="9957065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Теперь ВНС утверждает все основные программные документы, определяющие экономическое развитие, безопасность нашей страны, решает все стратегические вопросы.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7081" y="5431008"/>
            <a:ext cx="9957065" cy="192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Поэтому, убежден Президент, «</a:t>
            </a:r>
            <a:r>
              <a:rPr lang="en-US" sz="2199">
                <a:solidFill>
                  <a:srgbClr val="FFFFFF"/>
                </a:solidFill>
                <a:latin typeface="Lora Bold Italics"/>
              </a:rPr>
              <a:t>сегодняшнее событие фактически делит историю политической жизни страны на «до» и «после».</a:t>
            </a:r>
            <a:r>
              <a:rPr lang="en-US" sz="2199">
                <a:solidFill>
                  <a:srgbClr val="FFFFFF"/>
                </a:solidFill>
                <a:latin typeface="Lora Italics"/>
              </a:rPr>
              <a:t> И это – эволюционное движение и развитие. Историчность момента определяют не только новый статус и новые функции ВНС, новые полномочия вас – делегатов</a:t>
            </a:r>
            <a:r>
              <a:rPr lang="en-US" sz="2199">
                <a:solidFill>
                  <a:srgbClr val="FFFFFF"/>
                </a:solidFill>
                <a:latin typeface="Lora"/>
              </a:rPr>
              <a:t>».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8222" y="7886995"/>
            <a:ext cx="9957065" cy="192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Lora Italics"/>
              </a:rPr>
              <a:t>А.Г.Лукашенко, обращаясь к делегатам, заявил: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 Italics"/>
              </a:rPr>
              <a:t>«</a:t>
            </a:r>
            <a:r>
              <a:rPr lang="en-US" sz="2199">
                <a:solidFill>
                  <a:srgbClr val="FFFFFF"/>
                </a:solidFill>
                <a:latin typeface="Lora Bold Italics"/>
              </a:rPr>
              <a:t>Мы не отказались от советских демократических традиций, дополнив их современными, соответствующими духу нашего периода и его истории.</a:t>
            </a:r>
            <a:r>
              <a:rPr lang="en-US" sz="2199">
                <a:solidFill>
                  <a:srgbClr val="FFFFFF"/>
                </a:solidFill>
                <a:latin typeface="Lora Italics"/>
              </a:rPr>
              <a:t> И в этом наша сила. Сила, которая формирует нацию, укрепляет национальную государственность».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82322" y="6795612"/>
            <a:ext cx="6019659" cy="3491388"/>
            <a:chOff x="0" y="0"/>
            <a:chExt cx="6436411" cy="3733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6411" cy="3733103"/>
            </a:xfrm>
            <a:custGeom>
              <a:avLst/>
              <a:gdLst/>
              <a:ahLst/>
              <a:cxnLst/>
              <a:rect l="l" t="t" r="r" b="b"/>
              <a:pathLst>
                <a:path w="6436411" h="3733103">
                  <a:moveTo>
                    <a:pt x="6436411" y="0"/>
                  </a:moveTo>
                  <a:lnTo>
                    <a:pt x="4120320" y="3733103"/>
                  </a:lnTo>
                  <a:lnTo>
                    <a:pt x="0" y="3733103"/>
                  </a:lnTo>
                  <a:lnTo>
                    <a:pt x="2289131" y="0"/>
                  </a:lnTo>
                  <a:lnTo>
                    <a:pt x="6436411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Freeform 4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08</a:t>
            </a:r>
          </a:p>
        </p:txBody>
      </p:sp>
      <p:sp>
        <p:nvSpPr>
          <p:cNvPr id="10" name="Freeform 10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102379" y="5232388"/>
            <a:ext cx="8365586" cy="4852019"/>
            <a:chOff x="0" y="0"/>
            <a:chExt cx="6436411" cy="37331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36411" cy="3733103"/>
            </a:xfrm>
            <a:custGeom>
              <a:avLst/>
              <a:gdLst/>
              <a:ahLst/>
              <a:cxnLst/>
              <a:rect l="l" t="t" r="r" b="b"/>
              <a:pathLst>
                <a:path w="6436411" h="3733103">
                  <a:moveTo>
                    <a:pt x="6436411" y="0"/>
                  </a:moveTo>
                  <a:lnTo>
                    <a:pt x="4120320" y="3733103"/>
                  </a:lnTo>
                  <a:lnTo>
                    <a:pt x="0" y="3733103"/>
                  </a:lnTo>
                  <a:lnTo>
                    <a:pt x="2289131" y="0"/>
                  </a:lnTo>
                  <a:lnTo>
                    <a:pt x="6436411" y="0"/>
                  </a:lnTo>
                  <a:close/>
                </a:path>
              </a:pathLst>
            </a:custGeom>
            <a:blipFill>
              <a:blip r:embed="rId4"/>
              <a:stretch>
                <a:fillRect t="-2371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20606" y="537833"/>
            <a:ext cx="17281375" cy="259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Lora"/>
              </a:rPr>
              <a:t> Глава государства убежден, что «делегаты должны не только понимать, что написано в документах, но и уметь объяснить людям». «</a:t>
            </a:r>
            <a:r>
              <a:rPr lang="en-US" sz="2999">
                <a:solidFill>
                  <a:srgbClr val="FFFFFF"/>
                </a:solidFill>
                <a:latin typeface="Lora Bold"/>
              </a:rPr>
              <a:t>Не будем мы разговаривать с нашими гражданами, с народом о глобальных целях развития государства – за нас это сделают другие. Именно единое понимание национальной стратегии должно еще больше сплотить и укрепить нас</a:t>
            </a:r>
            <a:r>
              <a:rPr lang="en-US" sz="2999">
                <a:solidFill>
                  <a:srgbClr val="FFFFFF"/>
                </a:solidFill>
                <a:latin typeface="Lora"/>
              </a:rPr>
              <a:t>», – резюмировал белорусский лидер.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06" y="3880763"/>
            <a:ext cx="12376402" cy="259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Lora"/>
              </a:rPr>
              <a:t>Другой </a:t>
            </a:r>
            <a:r>
              <a:rPr lang="en-US" sz="2999">
                <a:solidFill>
                  <a:srgbClr val="FFFFFF"/>
                </a:solidFill>
                <a:latin typeface="Lora Bold"/>
              </a:rPr>
              <a:t>важной и новой задачей ВНС</a:t>
            </a:r>
            <a:r>
              <a:rPr lang="en-US" sz="2999">
                <a:solidFill>
                  <a:srgbClr val="FFFFFF"/>
                </a:solidFill>
                <a:latin typeface="Lora"/>
              </a:rPr>
              <a:t>, по мнению А.Г.Лукашенко, </a:t>
            </a:r>
            <a:r>
              <a:rPr lang="en-US" sz="2999">
                <a:solidFill>
                  <a:srgbClr val="FFFFFF"/>
                </a:solidFill>
                <a:latin typeface="Lora Bold"/>
              </a:rPr>
              <a:t>является решение кадровых вопросов</a:t>
            </a:r>
            <a:r>
              <a:rPr lang="en-US" sz="2999">
                <a:solidFill>
                  <a:srgbClr val="FFFFFF"/>
                </a:solidFill>
                <a:latin typeface="Lora"/>
              </a:rPr>
              <a:t>: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Lora"/>
              </a:rPr>
              <a:t>«Теперь вы, делегаты Всебелорусского народного собрания, будете избирать судей Конституционного и Верховного судов, членов Центральной избирательной комиссии».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1035" y="7191374"/>
            <a:ext cx="10593316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Lora"/>
              </a:rPr>
              <a:t> «ВНС дано право принять решение о введении чрезвычайного или военного положения, признать легитимность всех выборов», – констатировал далее Президент.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01660" y="6998202"/>
            <a:ext cx="6548808" cy="3174763"/>
            <a:chOff x="0" y="0"/>
            <a:chExt cx="7700536" cy="3733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00536" cy="3733103"/>
            </a:xfrm>
            <a:custGeom>
              <a:avLst/>
              <a:gdLst/>
              <a:ahLst/>
              <a:cxnLst/>
              <a:rect l="l" t="t" r="r" b="b"/>
              <a:pathLst>
                <a:path w="7700536" h="3733103">
                  <a:moveTo>
                    <a:pt x="7700536" y="0"/>
                  </a:moveTo>
                  <a:lnTo>
                    <a:pt x="4929560" y="3733103"/>
                  </a:lnTo>
                  <a:lnTo>
                    <a:pt x="0" y="3733103"/>
                  </a:lnTo>
                  <a:lnTo>
                    <a:pt x="2738721" y="0"/>
                  </a:lnTo>
                  <a:lnTo>
                    <a:pt x="7700536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Freeform 4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09</a:t>
            </a:r>
          </a:p>
        </p:txBody>
      </p:sp>
      <p:sp>
        <p:nvSpPr>
          <p:cNvPr id="10" name="Freeform 10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9382834" y="5576743"/>
            <a:ext cx="8905166" cy="4317089"/>
            <a:chOff x="0" y="0"/>
            <a:chExt cx="7700536" cy="37331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700536" cy="3733103"/>
            </a:xfrm>
            <a:custGeom>
              <a:avLst/>
              <a:gdLst/>
              <a:ahLst/>
              <a:cxnLst/>
              <a:rect l="l" t="t" r="r" b="b"/>
              <a:pathLst>
                <a:path w="7700536" h="3733103">
                  <a:moveTo>
                    <a:pt x="7700536" y="0"/>
                  </a:moveTo>
                  <a:lnTo>
                    <a:pt x="4929560" y="3733103"/>
                  </a:lnTo>
                  <a:lnTo>
                    <a:pt x="0" y="3733103"/>
                  </a:lnTo>
                  <a:lnTo>
                    <a:pt x="2738721" y="0"/>
                  </a:lnTo>
                  <a:lnTo>
                    <a:pt x="7700536" y="0"/>
                  </a:lnTo>
                  <a:close/>
                </a:path>
              </a:pathLst>
            </a:custGeom>
            <a:blipFill>
              <a:blip r:embed="rId4"/>
              <a:stretch>
                <a:fillRect t="-8015" b="-8015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16930" y="556895"/>
            <a:ext cx="16519377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Lora"/>
              </a:rPr>
              <a:t> Одновременно Глава государства отметил, что все </a:t>
            </a:r>
            <a:r>
              <a:rPr lang="en-US" sz="2999">
                <a:solidFill>
                  <a:srgbClr val="FFFFFF"/>
                </a:solidFill>
                <a:latin typeface="Lora Bold"/>
              </a:rPr>
              <a:t>решения Собрания займут высшую позицию в иерархии правовых актов страны и приобретут общеобязательный характер.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2688" y="3228479"/>
            <a:ext cx="16337780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Lora"/>
              </a:rPr>
              <a:t> Кроме того, ВНС получило исключительные полномочия приостанавливать решения любого органа или должностного лица.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Lora"/>
              </a:rPr>
              <a:t> При этом А.Г.Лукашенко отметил, что «новый орган еще предстоит грамотно вмонтировать в ныне действующую систему власти, чтобы не допустить неразберихи».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6574" y="6518658"/>
            <a:ext cx="10084251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Lora"/>
              </a:rPr>
              <a:t> Таким образом </a:t>
            </a:r>
            <a:r>
              <a:rPr lang="en-US" sz="2999">
                <a:solidFill>
                  <a:srgbClr val="FFFFFF"/>
                </a:solidFill>
                <a:latin typeface="Lora Bold"/>
              </a:rPr>
              <a:t>Всебелорусское народное собрание становится защитным буфером от возможных опасных процессов, идущих вразрез с интересами общества и государства.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4073</Words>
  <Application>Microsoft Office PowerPoint</Application>
  <PresentationFormat>Произвольный</PresentationFormat>
  <Paragraphs>201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Calibri</vt:lpstr>
      <vt:lpstr>Pattanakarn</vt:lpstr>
      <vt:lpstr>Open Sans 2 Bold</vt:lpstr>
      <vt:lpstr>Pattanakarn Bold</vt:lpstr>
      <vt:lpstr>Open Sans 2</vt:lpstr>
      <vt:lpstr>Lora Bold Italics</vt:lpstr>
      <vt:lpstr>Lora</vt:lpstr>
      <vt:lpstr>Open Sans 1 Bold</vt:lpstr>
      <vt:lpstr>Lora Bold</vt:lpstr>
      <vt:lpstr>Arial</vt:lpstr>
      <vt:lpstr>Lora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АСПЕКТЫ ПОСЛАНИЯ ПРЕЗИДЕНТА РЕСПУБЛИКИ БЕЛАРУСЬ А.Г.ЛУКАШЕНКО БЕЛОРУССКОМУ НАРОДУ И НАЦИОНАЛЬНОМУ СОБРАНИЮ РЕСПУБЛИКИ БЕЛАРУСЬ</dc:title>
  <dc:creator>User</dc:creator>
  <cp:lastModifiedBy>User</cp:lastModifiedBy>
  <cp:revision>2</cp:revision>
  <dcterms:created xsi:type="dcterms:W3CDTF">2006-08-16T00:00:00Z</dcterms:created>
  <dcterms:modified xsi:type="dcterms:W3CDTF">2024-05-15T07:08:03Z</dcterms:modified>
  <dc:identifier>DAGEpF5WQwg</dc:identifier>
</cp:coreProperties>
</file>